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21" autoAdjust="0"/>
    <p:restoredTop sz="94660"/>
  </p:normalViewPr>
  <p:slideViewPr>
    <p:cSldViewPr snapToGrid="0">
      <p:cViewPr>
        <p:scale>
          <a:sx n="119" d="100"/>
          <a:sy n="119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abczdrowie.pl/bieganie" TargetMode="External"/><Relationship Id="rId2" Type="http://schemas.openxmlformats.org/officeDocument/2006/relationships/hyperlink" Target="https://portal.abczdrowie.pl/plywani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s://portal.abczdrowie.pl/jazda-na-rowerz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portal.abczdrowie.pl/jak-wzmocnic-odpornosc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portal.abczdrowie.pl/odchudzanie-dla-kazde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portal.abczdrowie.pl/zdrowe-jedzenie-jadlospi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portal.abczdrowie.pl/dobor-diet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portal.abczdrowie.pl/skad-sie-bierze-glod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portal.abczdrowie.pl/owoce-a-diet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Bodoni MT" panose="02070603080606020203" pitchFamily="18" charset="0"/>
              </a:rPr>
              <a:t>Sen, racjonalne odżywianie i aktywność fizyczna</a:t>
            </a:r>
            <a:endParaRPr lang="pl-PL" dirty="0">
              <a:latin typeface="Bodoni MT" panose="02070603080606020203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5202">
            <a:off x="666206" y="4699181"/>
            <a:ext cx="2418261" cy="162220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8699">
            <a:off x="4140924" y="4306148"/>
            <a:ext cx="2416629" cy="192035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2646">
            <a:off x="8103668" y="4443698"/>
            <a:ext cx="2553788" cy="170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4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209" y="226631"/>
            <a:ext cx="10364451" cy="1596177"/>
          </a:xfrm>
        </p:spPr>
        <p:txBody>
          <a:bodyPr>
            <a:normAutofit/>
          </a:bodyPr>
          <a:lstStyle/>
          <a:p>
            <a:r>
              <a:rPr lang="pl-PL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Woda</a:t>
            </a:r>
            <a:endParaRPr lang="pl-PL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796209" y="1311615"/>
            <a:ext cx="10363826" cy="3424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dirty="0"/>
              <a:t>Woda – uczestniczy we wszystkich procesach w naszym organizmie, umożliwia działanie enzymów trawiennych i wchłanianie składników pokarmowych w jelitach, jest niezbędnym uzupełnieniem pokarmu wszystkich znanych organizmów. Poza tym ciało ludzkie to w ponad 50 proc. właśnie woda.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4282">
            <a:off x="859832" y="4135488"/>
            <a:ext cx="3643865" cy="242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8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149" y="161317"/>
            <a:ext cx="10364451" cy="1596177"/>
          </a:xfrm>
        </p:spPr>
        <p:txBody>
          <a:bodyPr>
            <a:normAutofit/>
          </a:bodyPr>
          <a:lstStyle/>
          <a:p>
            <a:r>
              <a:rPr lang="pl-PL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Aktywność fizyczna</a:t>
            </a:r>
            <a:endParaRPr lang="pl-PL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13774" y="1648635"/>
            <a:ext cx="10363826" cy="3424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>
                <a:hlinkClick r:id="rId2"/>
              </a:rPr>
              <a:t>Pływanie</a:t>
            </a:r>
            <a:r>
              <a:rPr lang="pl-PL" sz="2400" dirty="0"/>
              <a:t>, </a:t>
            </a:r>
            <a:r>
              <a:rPr lang="pl-PL" sz="2400" dirty="0">
                <a:hlinkClick r:id="rId3"/>
              </a:rPr>
              <a:t>bieganie</a:t>
            </a:r>
            <a:r>
              <a:rPr lang="pl-PL" sz="2400" dirty="0"/>
              <a:t>, </a:t>
            </a:r>
            <a:r>
              <a:rPr lang="pl-PL" sz="2400" dirty="0">
                <a:hlinkClick r:id="rId4"/>
              </a:rPr>
              <a:t>jazda na rowerze</a:t>
            </a:r>
            <a:r>
              <a:rPr lang="pl-PL" sz="2400" dirty="0"/>
              <a:t> – to tylko niektóre z możliwości, jakie daje nam sport. Aktywność fizyczna jest bardzo ważna, zarówno w życiu młodych osób, jak i starszych. Warto pamiętać, że uprawianie sportu nie tylko wpływa na ładną sylwetkę i dobrą wydolność organizmu, ale również zapobiega wielu chorobom. Dlatego w każdym wieku należy się ruszać w miarę swoich możliwości.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6299">
            <a:off x="913149" y="4446379"/>
            <a:ext cx="3219883" cy="228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4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Co nam daje aktywność fizyczna?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1045029" y="2430625"/>
            <a:ext cx="9914707" cy="305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3330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800" b="0" i="0" u="none" strike="noStrike" cap="none" normalizeH="0" baseline="0" dirty="0" smtClean="0">
                <a:ln>
                  <a:noFill/>
                </a:ln>
                <a:solidFill>
                  <a:srgbClr val="042337"/>
                </a:solidFill>
                <a:effectLst/>
                <a:latin typeface="OpenSans-Regular"/>
              </a:rPr>
              <a:t>Aktywność fizyczna pozwala nam: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2400" b="0" i="0" u="none" strike="noStrike" cap="none" normalizeH="0" baseline="0" dirty="0" smtClean="0">
              <a:ln>
                <a:noFill/>
              </a:ln>
              <a:solidFill>
                <a:srgbClr val="042337"/>
              </a:solidFill>
              <a:effectLst/>
              <a:latin typeface="OpenSans-Regula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rgbClr val="042337"/>
                </a:solidFill>
                <a:effectLst/>
                <a:latin typeface="OpenSans-Regular"/>
              </a:rPr>
              <a:t>poprawić lub zachować wydolność fizyczną,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rgbClr val="042337"/>
                </a:solidFill>
                <a:effectLst/>
                <a:latin typeface="OpenSans-Regular"/>
              </a:rPr>
              <a:t>utrzymać odpowiednią wagę,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rgbClr val="042337"/>
                </a:solidFill>
                <a:effectLst/>
                <a:latin typeface="OpenSans-Regular"/>
              </a:rPr>
              <a:t>zachować siłę mięśniową, która stabilizuje stawy i kręgosłup,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rgbClr val="042337"/>
                </a:solidFill>
                <a:effectLst/>
                <a:latin typeface="OpenSans-Regular"/>
              </a:rPr>
              <a:t>na 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rgbClr val="FC434B"/>
                </a:solidFill>
                <a:effectLst/>
                <a:latin typeface="OpenSans-Regular"/>
                <a:hlinkClick r:id="rId2"/>
              </a:rPr>
              <a:t>wzrost odporności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rgbClr val="042337"/>
                </a:solidFill>
                <a:effectLst/>
                <a:latin typeface="OpenSans-Regular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rgbClr val="042337"/>
                </a:solidFill>
                <a:effectLst/>
                <a:latin typeface="OpenSans-Regular"/>
              </a:rPr>
              <a:t>osiągnąć lepsze samopoczucie.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1" y="4073883"/>
            <a:ext cx="3764580" cy="283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0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13774" y="339634"/>
            <a:ext cx="10363826" cy="5451565"/>
          </a:xfrm>
        </p:spPr>
        <p:txBody>
          <a:bodyPr>
            <a:normAutofit/>
          </a:bodyPr>
          <a:lstStyle/>
          <a:p>
            <a:pPr lvl="1" algn="ctr"/>
            <a:r>
              <a:rPr lang="pl-PL" sz="2400" dirty="0"/>
              <a:t>Część osób decyduje się na podjęcie aktywności fizycznej jedynie ze względu na możliwość przyśpieszenia procesu </a:t>
            </a:r>
            <a:r>
              <a:rPr lang="pl-PL" sz="2400" dirty="0">
                <a:hlinkClick r:id="rId2"/>
              </a:rPr>
              <a:t>odchudzania.</a:t>
            </a:r>
            <a:r>
              <a:rPr lang="pl-PL" sz="2400" dirty="0"/>
              <a:t> Nie każdy jednak wie, jak ćwiczyć i ile czasu przeznaczyć na trening, by uzyskać zadowalające efekty. Jeśli naszym celem jest redukcja nagromadzonych zasobów tkanki tłuszczowej, musimy pamiętać, że organizm nie od razu zaczyna „zużywać” zmagazynowaną energię w postaci tłuszczu.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3749040"/>
            <a:ext cx="8018143" cy="301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615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</a:t>
            </a:r>
            <a:endParaRPr lang="pl-PL" sz="6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14400" y="2001332"/>
            <a:ext cx="10363826" cy="3424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dirty="0" smtClean="0"/>
              <a:t>Przyjmuje się, że optymalna długość snu dorosłego człowieka to 7-9 godzin na dobę. Niedobór </a:t>
            </a:r>
            <a:r>
              <a:rPr lang="pl-PL" sz="2800" dirty="0" smtClean="0"/>
              <a:t>snu i</a:t>
            </a:r>
            <a:r>
              <a:rPr lang="pl-PL" sz="2800" dirty="0" smtClean="0"/>
              <a:t> </a:t>
            </a:r>
            <a:r>
              <a:rPr lang="pl-PL" sz="2800" dirty="0" smtClean="0"/>
              <a:t>zła jakość snu obniża nasze zdolności poznawcze, pogarsza ogólne samopoczucie i nastrój, zmniejsza refleks, motywacje do działania i powoduje wiele innych nieprzyjemnych skutków.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21462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Zalecane godziny snu zgodnie z różnymi etapami rozwoju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242714"/>
          </a:xfrm>
        </p:spPr>
        <p:txBody>
          <a:bodyPr>
            <a:normAutofit/>
          </a:bodyPr>
          <a:lstStyle/>
          <a:p>
            <a:r>
              <a:rPr lang="pl-PL" dirty="0" smtClean="0"/>
              <a:t>Noworodek ( 0-3 miesiące ) </a:t>
            </a:r>
            <a:r>
              <a:rPr lang="pl-PL" b="1" dirty="0" smtClean="0"/>
              <a:t>14-17h</a:t>
            </a:r>
          </a:p>
          <a:p>
            <a:r>
              <a:rPr lang="pl-PL" dirty="0" smtClean="0"/>
              <a:t>Niemowlę ( 4-11 miesięcy ) </a:t>
            </a:r>
            <a:r>
              <a:rPr lang="pl-PL" b="1" dirty="0" smtClean="0"/>
              <a:t>12-15h</a:t>
            </a:r>
          </a:p>
          <a:p>
            <a:r>
              <a:rPr lang="pl-PL" dirty="0" smtClean="0"/>
              <a:t>Dziecko ( 1-2 lata ) </a:t>
            </a:r>
            <a:r>
              <a:rPr lang="pl-PL" b="1" dirty="0" smtClean="0"/>
              <a:t>11-14h</a:t>
            </a:r>
          </a:p>
          <a:p>
            <a:r>
              <a:rPr lang="pl-PL" dirty="0" smtClean="0"/>
              <a:t>Przedszkolak (3-5 lat) </a:t>
            </a:r>
            <a:r>
              <a:rPr lang="pl-PL" b="1" dirty="0" smtClean="0"/>
              <a:t>10-13h</a:t>
            </a:r>
          </a:p>
          <a:p>
            <a:r>
              <a:rPr lang="pl-PL" dirty="0" smtClean="0"/>
              <a:t>Dziecko w wieku szkolnym ( 6-13 lat) </a:t>
            </a:r>
            <a:r>
              <a:rPr lang="pl-PL" b="1" dirty="0" smtClean="0"/>
              <a:t>9-11h</a:t>
            </a:r>
          </a:p>
          <a:p>
            <a:r>
              <a:rPr lang="pl-PL" dirty="0" smtClean="0"/>
              <a:t>Nastolatki ( 14-17 lat ) </a:t>
            </a:r>
            <a:r>
              <a:rPr lang="pl-PL" b="1" dirty="0" smtClean="0"/>
              <a:t>8-10h</a:t>
            </a:r>
          </a:p>
          <a:p>
            <a:r>
              <a:rPr lang="pl-PL" dirty="0" smtClean="0"/>
              <a:t>Dorośli </a:t>
            </a:r>
            <a:r>
              <a:rPr lang="pl-PL" dirty="0" smtClean="0"/>
              <a:t>( 18-64 lat) </a:t>
            </a:r>
            <a:r>
              <a:rPr lang="pl-PL" b="1" dirty="0" smtClean="0"/>
              <a:t>7-9h</a:t>
            </a:r>
          </a:p>
          <a:p>
            <a:r>
              <a:rPr lang="pl-PL" dirty="0" smtClean="0"/>
              <a:t>Osoby starsze (+65 lat </a:t>
            </a:r>
            <a:r>
              <a:rPr lang="pl-PL" b="1" dirty="0" smtClean="0"/>
              <a:t>) 7-8h</a:t>
            </a:r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5533">
            <a:off x="6952114" y="1901068"/>
            <a:ext cx="4452485" cy="233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9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Problemy ze snem</a:t>
            </a:r>
            <a:endParaRPr lang="pl-PL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dirty="0"/>
              <a:t>Problemy ze snem nie są już zjawiskiem przypisywanym wyłącznie osobom starszym, lecz w równej mierze dotyczą osób w średnim, a nawet ludzi całkiem młodych. Jak się okazuje, to właśnie trudności z zasypianiem są obecnie jedną z najczęstszych przyczyn kontaktu z lekarzem – średnio co trzeci Polak cierpi z powodu bezsenności przewlekłej. Kłopoty ze snem dotykają mężczyzn oraz kobiety praktycznie w każdym wieku.</a:t>
            </a:r>
          </a:p>
        </p:txBody>
      </p:sp>
    </p:spTree>
    <p:extLst>
      <p:ext uri="{BB962C8B-B14F-4D97-AF65-F5344CB8AC3E}">
        <p14:creationId xmlns:p14="http://schemas.microsoft.com/office/powerpoint/2010/main" val="346811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pl-PL" dirty="0">
                <a:solidFill>
                  <a:srgbClr val="000000"/>
                </a:solidFill>
                <a:latin typeface="&amp;quot"/>
              </a:rPr>
              <a:t>Zaburzenia snu – główne przyczyny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732126" cy="4173408"/>
          </a:xfrm>
        </p:spPr>
        <p:txBody>
          <a:bodyPr>
            <a:normAutofit fontScale="77500" lnSpcReduction="20000"/>
          </a:bodyPr>
          <a:lstStyle/>
          <a:p>
            <a:pPr marL="0" indent="0" algn="ctr" fontAlgn="base">
              <a:buNone/>
            </a:pPr>
            <a:r>
              <a:rPr lang="pl-PL" sz="2600" dirty="0"/>
              <a:t>Przyczyn braku snu może być bardzo wiele. Wśród nich, w większości wymienia się czynniki, na które mamy bezpośrednio wpływ i samodzielnie możemy je modyfikować. Do tego typu czynników należą przede wszystkim</a:t>
            </a:r>
            <a:r>
              <a:rPr lang="pl-PL" dirty="0"/>
              <a:t>:</a:t>
            </a:r>
          </a:p>
          <a:p>
            <a:pPr fontAlgn="base"/>
            <a:r>
              <a:rPr lang="pl-PL" dirty="0"/>
              <a:t>drzemki w ciągu dnia,</a:t>
            </a:r>
          </a:p>
          <a:p>
            <a:pPr fontAlgn="base"/>
            <a:r>
              <a:rPr lang="pl-PL" dirty="0"/>
              <a:t>przyjmowanie środków pobudzających, takich jak kawa, narkotyki, alkohol,</a:t>
            </a:r>
          </a:p>
          <a:p>
            <a:pPr fontAlgn="base"/>
            <a:r>
              <a:rPr lang="pl-PL" dirty="0"/>
              <a:t>brak aktywności fizycznej w trakcie dnia,</a:t>
            </a:r>
          </a:p>
          <a:p>
            <a:pPr fontAlgn="base"/>
            <a:r>
              <a:rPr lang="pl-PL" dirty="0"/>
              <a:t>branie udziału w zajęciach ruchowych wymagających wzmożonego wysiłku tuż przed pójściem spać,</a:t>
            </a:r>
          </a:p>
          <a:p>
            <a:pPr fontAlgn="base"/>
            <a:r>
              <a:rPr lang="pl-PL" dirty="0"/>
              <a:t>zmienne godziny snu,</a:t>
            </a:r>
          </a:p>
          <a:p>
            <a:pPr fontAlgn="base"/>
            <a:r>
              <a:rPr lang="pl-PL" dirty="0"/>
              <a:t>spożywanie tłustych i ciężkostrawnych potraw przed snem,</a:t>
            </a:r>
          </a:p>
          <a:p>
            <a:pPr fontAlgn="base"/>
            <a:r>
              <a:rPr lang="pl-PL" dirty="0"/>
              <a:t>brak ciszy w sypialni i obecność urządzeń elektronicznych wzmagających trudności z zasypianiem,</a:t>
            </a:r>
          </a:p>
          <a:p>
            <a:pPr fontAlgn="base"/>
            <a:r>
              <a:rPr lang="pl-PL" dirty="0"/>
              <a:t>czytanie książek, oglądanie telewizji w łóżku.</a:t>
            </a:r>
          </a:p>
        </p:txBody>
      </p:sp>
    </p:spTree>
    <p:extLst>
      <p:ext uri="{BB962C8B-B14F-4D97-AF65-F5344CB8AC3E}">
        <p14:creationId xmlns:p14="http://schemas.microsoft.com/office/powerpoint/2010/main" val="129568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Racjonalne odżywianie</a:t>
            </a:r>
            <a:endParaRPr lang="pl-PL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2400" dirty="0"/>
              <a:t>Podstawą </a:t>
            </a:r>
            <a:r>
              <a:rPr lang="pl-PL" sz="2400" dirty="0">
                <a:solidFill>
                  <a:srgbClr val="FF0000"/>
                </a:solidFill>
                <a:hlinkClick r:id="rId2"/>
              </a:rPr>
              <a:t>zdrowego żywienia</a:t>
            </a:r>
            <a:r>
              <a:rPr lang="pl-PL" sz="2400" dirty="0">
                <a:solidFill>
                  <a:srgbClr val="FF0000"/>
                </a:solidFill>
              </a:rPr>
              <a:t> </a:t>
            </a:r>
            <a:r>
              <a:rPr lang="pl-PL" sz="2400" dirty="0"/>
              <a:t>są produkty pełnoziarniste, chude mięso, nabiał, owoce oraz warzywa. Istotna jest również ilość i częstotliwość spożywanych posiłków oraz łączenie ze sobą poszczególnych grup żywności</a:t>
            </a:r>
            <a:r>
              <a:rPr lang="pl-PL" dirty="0"/>
              <a:t>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5782">
            <a:off x="4142921" y="4432300"/>
            <a:ext cx="3719286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5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Częstotliwość i wielkość posiłków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665579" y="1942426"/>
            <a:ext cx="10363826" cy="3424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 smtClean="0"/>
              <a:t>Ważną </a:t>
            </a:r>
            <a:r>
              <a:rPr lang="pl-PL" sz="2400" dirty="0"/>
              <a:t>zasadą </a:t>
            </a:r>
            <a:r>
              <a:rPr lang="pl-PL" sz="2400" dirty="0">
                <a:hlinkClick r:id="rId2"/>
              </a:rPr>
              <a:t>racjonalnej diety</a:t>
            </a:r>
            <a:r>
              <a:rPr lang="pl-PL" sz="2400" dirty="0"/>
              <a:t> jest spożywanie 4-5 posiłków dziennie, w odstępach nie większych niż 3-4 godziny. W ten sposób regulujemy pracę układu pokarmowego, a tym samym zmniejszamy zapotrzebowanie organizmu na magazynowanie tłuszczu.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7495">
            <a:off x="4277358" y="4401841"/>
            <a:ext cx="2926080" cy="192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Uczucie głodu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08974" y="1812262"/>
            <a:ext cx="10363826" cy="3424107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Uczucie silnego </a:t>
            </a:r>
            <a:r>
              <a:rPr lang="pl-PL" dirty="0">
                <a:hlinkClick r:id="rId2"/>
              </a:rPr>
              <a:t>głodu</a:t>
            </a:r>
            <a:r>
              <a:rPr lang="pl-PL" dirty="0"/>
              <a:t> to znak, że jesz za rzadko lub produkty żywnościowe są za bardzo przetworzone i nie zapewniają organizmowi dostatecznej ilości energii. Co więcej, głód nie jest sprzymierzeńcem odchudzania, bo często prowokuje nas do sięgania po niezdrowe i kaloryczne przekąski. Dlatego zadbaj o to, aby w ciągu dnia jeść w regularnych odstępach czasu, a do przyrządzania dań wybieraj jedynie produkty pełnowartościowe, które nie są przetworzone.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9067">
            <a:off x="3556000" y="4279900"/>
            <a:ext cx="3824108" cy="215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0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Owoce idealne na przekąskę między </a:t>
            </a:r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posiłkami</a:t>
            </a:r>
            <a:endParaRPr lang="pl-PL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13775" y="1962143"/>
            <a:ext cx="10363826" cy="3424107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>
                <a:hlinkClick r:id="rId2"/>
              </a:rPr>
              <a:t>Owoce</a:t>
            </a:r>
            <a:r>
              <a:rPr lang="pl-PL" dirty="0" smtClean="0"/>
              <a:t> </a:t>
            </a:r>
            <a:r>
              <a:rPr lang="pl-PL" dirty="0"/>
              <a:t>są bardzo szybko trawione przez nasz organizm, a składniki w nich zawarte w równie szybkim tempie są wykorzystywane na energię. W celu wydłużenia w czasie tego procesu warto połączyć owoc z nabiałem lub zdrowymi tłuszczami. Przykładowo, banana można posmarować masłem orzechowym (oczywiście bez zawartości cukru), a truskawki zjeść wraz z twarogiem. Dzięki takiemu połączeniu otrzymamy posiłek stanowiący źródło długotrwałej energii.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8014">
            <a:off x="1452104" y="4428167"/>
            <a:ext cx="3028457" cy="205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8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opl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99</TotalTime>
  <Words>591</Words>
  <Application>Microsoft Office PowerPoint</Application>
  <PresentationFormat>Niestandardowy</PresentationFormat>
  <Paragraphs>45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Kropla</vt:lpstr>
      <vt:lpstr>Sen, racjonalne odżywianie i aktywność fizyczna</vt:lpstr>
      <vt:lpstr>sen</vt:lpstr>
      <vt:lpstr>Zalecane godziny snu zgodnie z różnymi etapami rozwoju</vt:lpstr>
      <vt:lpstr>Problemy ze snem</vt:lpstr>
      <vt:lpstr>Zaburzenia snu – główne przyczyny</vt:lpstr>
      <vt:lpstr>Racjonalne odżywianie</vt:lpstr>
      <vt:lpstr>Częstotliwość i wielkość posiłków</vt:lpstr>
      <vt:lpstr>Uczucie głodu</vt:lpstr>
      <vt:lpstr>Owoce idealne na przekąskę między posiłkami</vt:lpstr>
      <vt:lpstr>Woda</vt:lpstr>
      <vt:lpstr>Aktywność fizyczna</vt:lpstr>
      <vt:lpstr>Co nam daje aktywność fizyczna?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Sen, racjonalne odżywianie i aktywność fizyczna</dc:title>
  <dc:creator>gosc</dc:creator>
  <cp:lastModifiedBy>Użytkownik systemu Windows</cp:lastModifiedBy>
  <cp:revision>12</cp:revision>
  <dcterms:created xsi:type="dcterms:W3CDTF">2019-05-19T20:51:33Z</dcterms:created>
  <dcterms:modified xsi:type="dcterms:W3CDTF">2020-04-15T21:16:24Z</dcterms:modified>
</cp:coreProperties>
</file>