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7" r:id="rId7"/>
    <p:sldId id="268" r:id="rId8"/>
    <p:sldId id="265" r:id="rId9"/>
    <p:sldId id="272" r:id="rId10"/>
    <p:sldId id="258" r:id="rId11"/>
    <p:sldId id="259" r:id="rId12"/>
    <p:sldId id="261" r:id="rId13"/>
    <p:sldId id="269" r:id="rId14"/>
    <p:sldId id="270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39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" userId="c6cce614-d73f-4afa-aee8-bced75eaa1fb" providerId="ADAL" clId="{51678FAF-702A-4FBE-9ED1-5422B27F985D}"/>
    <pc:docChg chg="modSld">
      <pc:chgData name="Amelia" userId="c6cce614-d73f-4afa-aee8-bced75eaa1fb" providerId="ADAL" clId="{51678FAF-702A-4FBE-9ED1-5422B27F985D}" dt="2020-11-13T20:31:26.786" v="10" actId="2"/>
      <pc:docMkLst>
        <pc:docMk/>
      </pc:docMkLst>
      <pc:sldChg chg="modSp mod">
        <pc:chgData name="Amelia" userId="c6cce614-d73f-4afa-aee8-bced75eaa1fb" providerId="ADAL" clId="{51678FAF-702A-4FBE-9ED1-5422B27F985D}" dt="2020-11-13T20:30:42.529" v="3" actId="20577"/>
        <pc:sldMkLst>
          <pc:docMk/>
          <pc:sldMk cId="0" sldId="259"/>
        </pc:sldMkLst>
        <pc:spChg chg="mod">
          <ac:chgData name="Amelia" userId="c6cce614-d73f-4afa-aee8-bced75eaa1fb" providerId="ADAL" clId="{51678FAF-702A-4FBE-9ED1-5422B27F985D}" dt="2020-11-13T20:30:37.336" v="2" actId="20577"/>
          <ac:spMkLst>
            <pc:docMk/>
            <pc:sldMk cId="0" sldId="259"/>
            <ac:spMk id="5123" creationId="{E9CD64CF-13D8-4F84-85E1-71D1F241710D}"/>
          </ac:spMkLst>
        </pc:spChg>
        <pc:spChg chg="mod">
          <ac:chgData name="Amelia" userId="c6cce614-d73f-4afa-aee8-bced75eaa1fb" providerId="ADAL" clId="{51678FAF-702A-4FBE-9ED1-5422B27F985D}" dt="2020-11-13T20:30:42.529" v="3" actId="20577"/>
          <ac:spMkLst>
            <pc:docMk/>
            <pc:sldMk cId="0" sldId="259"/>
            <ac:spMk id="5125" creationId="{689A4CDA-F5A2-4AE8-B385-76821F8DBC20}"/>
          </ac:spMkLst>
        </pc:spChg>
      </pc:sldChg>
      <pc:sldChg chg="modSp mod">
        <pc:chgData name="Amelia" userId="c6cce614-d73f-4afa-aee8-bced75eaa1fb" providerId="ADAL" clId="{51678FAF-702A-4FBE-9ED1-5422B27F985D}" dt="2020-11-13T20:31:26.786" v="10" actId="2"/>
        <pc:sldMkLst>
          <pc:docMk/>
          <pc:sldMk cId="896634285" sldId="267"/>
        </pc:sldMkLst>
        <pc:spChg chg="mod">
          <ac:chgData name="Amelia" userId="c6cce614-d73f-4afa-aee8-bced75eaa1fb" providerId="ADAL" clId="{51678FAF-702A-4FBE-9ED1-5422B27F985D}" dt="2020-11-13T20:31:26.786" v="10" actId="2"/>
          <ac:spMkLst>
            <pc:docMk/>
            <pc:sldMk cId="896634285" sldId="267"/>
            <ac:spMk id="4" creationId="{702FD93E-FF9B-4EE0-898E-FCA08D6B09FF}"/>
          </ac:spMkLst>
        </pc:spChg>
      </pc:sldChg>
      <pc:sldChg chg="modSp mod">
        <pc:chgData name="Amelia" userId="c6cce614-d73f-4afa-aee8-bced75eaa1fb" providerId="ADAL" clId="{51678FAF-702A-4FBE-9ED1-5422B27F985D}" dt="2020-11-13T20:30:58.256" v="4" actId="2"/>
        <pc:sldMkLst>
          <pc:docMk/>
          <pc:sldMk cId="418071914" sldId="268"/>
        </pc:sldMkLst>
        <pc:spChg chg="mod">
          <ac:chgData name="Amelia" userId="c6cce614-d73f-4afa-aee8-bced75eaa1fb" providerId="ADAL" clId="{51678FAF-702A-4FBE-9ED1-5422B27F985D}" dt="2020-11-13T20:30:58.256" v="4" actId="2"/>
          <ac:spMkLst>
            <pc:docMk/>
            <pc:sldMk cId="418071914" sldId="268"/>
            <ac:spMk id="4" creationId="{ABD3DD37-0FC6-4FAB-815F-97047332D24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zaimponowanie innym</c:v>
                </c:pt>
                <c:pt idx="1">
                  <c:v>procest przeciw rodzicom</c:v>
                </c:pt>
                <c:pt idx="2">
                  <c:v>brak odwagi, aby odmówić</c:v>
                </c:pt>
                <c:pt idx="3">
                  <c:v>niepowodzenia</c:v>
                </c:pt>
                <c:pt idx="4">
                  <c:v>akceptacja znajomych</c:v>
                </c:pt>
                <c:pt idx="5">
                  <c:v>ciekawość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2.8</c:v>
                </c:pt>
                <c:pt idx="1">
                  <c:v>2.8</c:v>
                </c:pt>
                <c:pt idx="2">
                  <c:v>9.6999999999999993</c:v>
                </c:pt>
                <c:pt idx="3">
                  <c:v>18.100000000000001</c:v>
                </c:pt>
                <c:pt idx="4">
                  <c:v>22.2</c:v>
                </c:pt>
                <c:pt idx="5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E-4A12-8B79-5DA134EFD1A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dziewczęta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zaimponowanie innym</c:v>
                </c:pt>
                <c:pt idx="1">
                  <c:v>procest przeciw rodzicom</c:v>
                </c:pt>
                <c:pt idx="2">
                  <c:v>brak odwagi, aby odmówić</c:v>
                </c:pt>
                <c:pt idx="3">
                  <c:v>niepowodzenia</c:v>
                </c:pt>
                <c:pt idx="4">
                  <c:v>akceptacja znajomych</c:v>
                </c:pt>
                <c:pt idx="5">
                  <c:v>ciekawość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15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E-4A12-8B79-5DA134EFD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7954000"/>
        <c:axId val="407951704"/>
      </c:barChart>
      <c:catAx>
        <c:axId val="40795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7951704"/>
        <c:crosses val="autoZero"/>
        <c:auto val="1"/>
        <c:lblAlgn val="ctr"/>
        <c:lblOffset val="100"/>
        <c:noMultiLvlLbl val="0"/>
      </c:catAx>
      <c:valAx>
        <c:axId val="407951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795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Statystyki przedstawiające jaka płeć wśród młodzieży częściej sięga po papierosy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Arkusz1!$A$2:$A$3</c:f>
              <c:strCache>
                <c:ptCount val="2"/>
                <c:pt idx="0">
                  <c:v>chłopcy (10%)</c:v>
                </c:pt>
                <c:pt idx="1">
                  <c:v>dziewczęta (7%)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5-4329-B32E-70A520270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Dlaczego nastolatkowie sięgają po wyroby tytoniowe?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Arkusz1!$A$2:$A$6</c:f>
              <c:strCache>
                <c:ptCount val="5"/>
                <c:pt idx="0">
                  <c:v>pobudzenie</c:v>
                </c:pt>
                <c:pt idx="1">
                  <c:v>przez palące otoczenie</c:v>
                </c:pt>
                <c:pt idx="2">
                  <c:v>uspokojenie i przyjemność</c:v>
                </c:pt>
                <c:pt idx="3">
                  <c:v>zwalczanie negatywnych emocji</c:v>
                </c:pt>
                <c:pt idx="4">
                  <c:v>bezmyślny nałóg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E-46B4-BD2C-C4E33B57F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150144"/>
        <c:axId val="329151456"/>
        <c:axId val="0"/>
      </c:bar3DChart>
      <c:catAx>
        <c:axId val="32915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151456"/>
        <c:crosses val="autoZero"/>
        <c:auto val="1"/>
        <c:lblAlgn val="ctr"/>
        <c:lblOffset val="100"/>
        <c:noMultiLvlLbl val="0"/>
      </c:catAx>
      <c:valAx>
        <c:axId val="32915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9150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C1D45-BD80-4613-9557-0E430C351320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71C3D-14A8-4508-8541-0C470B9D8FC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3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CBFFD-69FA-46D0-84C8-6362A7A66A3C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9827-BF27-4B54-8B4C-ECFDD8E3AF1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15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90A65-56B2-4570-A375-7080CDCBE887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AE592-E2EB-4229-B292-AB91E9C54E0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57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C8360-93DD-42FA-A278-6C9F44DB1AB6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E191-1254-4193-9381-DAD8CDD43F9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48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FEE18-1049-4010-AB57-43124D148D16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CA485-00E8-4C80-BA3E-9AFF125CDA4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0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4892B-44F4-4B63-94E3-73AFD062F059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265CA-0BA0-4039-B0B5-7112C1295DDA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85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8FA77-7C2D-4674-8B25-32EBD8C1CF9A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66C7F-168B-4060-ACBE-7A84A965EE6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77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1126D-04E3-4BF4-B1B8-D1AE45A2F77B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05DD-BDC9-4150-B4BE-A01FA28F346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25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17E4A-88E6-4480-BACF-54AB1E96ED09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797FF-A64B-4337-9AA6-B85D85E6800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72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FB3E7-2FC2-4BF6-9818-50F88ED6BD73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706EA-2087-409F-9245-27B93380933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012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3041A-1874-4978-910B-D87D5DEBC47B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ADAB-F54B-48F4-B8D4-6486A59F436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54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3BF2A8-434B-4754-A501-64236E49DF35}" type="datetimeFigureOut">
              <a:rPr lang="pl-PL" smtClean="0"/>
              <a:pPr>
                <a:defRPr/>
              </a:pPr>
              <a:t>20.11.2020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BFA1DC-F98F-45D4-8AF2-0AEF2A881E3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8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yborcza.pl/TylkoZdrowie/1,137474,19464447,skutki-palenia-co-moga-zrobic-ci-papierosy.html?fbclid=IwAR3DEwlUCqXa8WC1CT_5xDH9nuPoNM8uI-TN6je26g0Dffh6bm74_rkTPjw" TargetMode="External"/><Relationship Id="rId7" Type="http://schemas.openxmlformats.org/officeDocument/2006/relationships/hyperlink" Target="https://twojezdrowie.rmf24.pl/czlowiek/dziecko/news-przerazajace-dane-o-paleniu-nastolatkow-ilu-z-nich-siega-po-,nId,2506554" TargetMode="External"/><Relationship Id="rId2" Type="http://schemas.openxmlformats.org/officeDocument/2006/relationships/hyperlink" Target="https://detoksalkoholowy.pl/skutki-i-wplyw-picia-alkoholu-na-organizm/?fbclid=IwAR1U2rbN81sMNhHvnu508GGba-vq_j7u9a06x9dSElzPCjs2v1DEZl-C2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kacyjne.dyskursy.univ.szczecin.pl/patologie.htm?fbclid=IwAR1NwZbBoquI_PY70axp4KQGzEXVfpEutn46y2gvAhbpbVzLqKjoQDNRF5Y" TargetMode="External"/><Relationship Id="rId5" Type="http://schemas.openxmlformats.org/officeDocument/2006/relationships/hyperlink" Target="https://zdrowie.wprost.pl/medycyna/choroby/10276462/wciaganie-tabaki-czy-jest-bezpieczne.html?fbclid=IwAR2F73StE9lrQvxMChcIWIPNSFlzJTNR59U37pcGqyh8-wr_NKv92qjehmU" TargetMode="External"/><Relationship Id="rId4" Type="http://schemas.openxmlformats.org/officeDocument/2006/relationships/hyperlink" Target="https://plus.gloswielkopolski.pl/koniec-papierosow-mentolowych-nie-kupisz-ich-od-20-maja-2020-roku-unia-chce-zeby-palenie-bylo-nieprzyjemne-dowiedz-sie-co-sie/ar/c15-14716014?fbclid=IwAR3wRQcNgjKxhShBbYuDex286cAhwy24UqS8VwsxgwJGUDjcdSY3nvox_a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35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7073D4-0561-4172-8D94-DF2EAA8AB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9" r="29832" b="1"/>
          <a:stretch/>
        </p:blipFill>
        <p:spPr>
          <a:xfrm>
            <a:off x="7555991" y="1690688"/>
            <a:ext cx="4636009" cy="5167312"/>
          </a:xfrm>
          <a:custGeom>
            <a:avLst/>
            <a:gdLst/>
            <a:ahLst/>
            <a:cxnLst/>
            <a:rect l="l" t="t" r="r" b="b"/>
            <a:pathLst>
              <a:path w="4636009" h="5167312">
                <a:moveTo>
                  <a:pt x="2670287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087" y="2858"/>
                </a:lnTo>
                <a:lnTo>
                  <a:pt x="2670287" y="2858"/>
                </a:lnTo>
                <a:close/>
                <a:moveTo>
                  <a:pt x="0" y="0"/>
                </a:moveTo>
                <a:lnTo>
                  <a:pt x="2343381" y="0"/>
                </a:lnTo>
                <a:lnTo>
                  <a:pt x="2343381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2058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FFB61E-5020-4933-8704-C95CDF6AE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0000"/>
                </a:solidFill>
              </a:rPr>
              <a:t>Dlaczego nie warto spożywać alkoholu i palić wyrob</a:t>
            </a:r>
            <a:r>
              <a:rPr lang="pl-PL" sz="4400" dirty="0">
                <a:solidFill>
                  <a:srgbClr val="000000"/>
                </a:solidFill>
              </a:rPr>
              <a:t>ów</a:t>
            </a:r>
            <a:r>
              <a:rPr lang="en-US" sz="4400" dirty="0">
                <a:solidFill>
                  <a:srgbClr val="000000"/>
                </a:solidFill>
              </a:rPr>
              <a:t> tytoniow</a:t>
            </a:r>
            <a:r>
              <a:rPr lang="pl-PL" sz="4400" dirty="0">
                <a:solidFill>
                  <a:srgbClr val="000000"/>
                </a:solidFill>
              </a:rPr>
              <a:t>ych</a:t>
            </a:r>
            <a:r>
              <a:rPr lang="en-US" sz="4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51" name="Podtytuł 2">
            <a:extLst>
              <a:ext uri="{FF2B5EF4-FFF2-40B4-BE49-F238E27FC236}">
                <a16:creationId xmlns:a16="http://schemas.microsoft.com/office/drawing/2014/main" id="{8E1FBB40-5260-43D0-80F3-F1B5743924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2015406"/>
            <a:ext cx="6588625" cy="4065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pl-PL" sz="2000" dirty="0">
                <a:solidFill>
                  <a:srgbClr val="FFFFFF"/>
                </a:solidFill>
              </a:rPr>
              <a:t>„Sobą być, bez nałogów żyć.”- hasło „Alkohol i papierosy”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Kalina Kopeć i Amelia Maćkowiak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Klasa VIIIc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Szkoła Podstawowa Nr. 12 im. Kornela Makuszyńskiego w Bełchatowie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D80544-11D0-4565-8F18-A9B0E093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TABAKA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E9A89F-EBEB-4E7C-87F9-CE12A54E4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41" b="3"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B21DC-1D7D-4BAA-BE67-B3C181D57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316" y="2516777"/>
            <a:ext cx="501548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200" dirty="0"/>
              <a:t>Tabaka to sproszkowany tytoń, zazwyczaj zbogacony rozmaitymi kompozycjami aromatyzującymi (mentol kamfora i olejki eteryczne), który jest przeznaczony do zażywania przez nos</a:t>
            </a:r>
            <a:r>
              <a:rPr lang="pl-PL" altLang="pl-PL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1408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A5B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AB7F8F-1358-43FD-9725-AD8895B9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Skutki uboczne zażywania tabaki: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42B13B-656C-40F2-9B3E-ABF7E8A19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60" r="1" b="906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DBEC71-2041-41C3-BD0A-BD9898C0D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Częsty krwotok z nosa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Pieczenie błony śluzowej nosa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Ból głowy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Nudności i wymioty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Drżenia rąk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Kołatanie serca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Przyśpieszenie tętna i wyższe ciśnienie krwi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6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0C2124-31CF-4EF5-B886-B1CEFC37B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C646F2D-0544-4289-9B1C-C0DE53FE66E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43CAC80A-EBFE-4018-BE1A-772DEDCA97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DC889232-0F1F-420C-A6A5-F9961996F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75466"/>
              </p:ext>
            </p:extLst>
          </p:nvPr>
        </p:nvGraphicFramePr>
        <p:xfrm>
          <a:off x="770021" y="681037"/>
          <a:ext cx="3726610" cy="519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F441BEED-FDBD-4585-9617-DD108F586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392046"/>
              </p:ext>
            </p:extLst>
          </p:nvPr>
        </p:nvGraphicFramePr>
        <p:xfrm>
          <a:off x="5419809" y="681038"/>
          <a:ext cx="5928376" cy="549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96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FDFF6-BD07-483B-8775-532588DE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/>
              <a:t>Jeśli twój rodzic pali, zaproponuj mu układ, że za każdego wypalonego papierosa wrzuca ci do skarbonki 2 złote. </a:t>
            </a:r>
            <a:r>
              <a:rPr lang="en-US" sz="3300">
                <a:sym typeface="Wingdings" panose="05000000000000000000" pitchFamily="2" charset="2"/>
              </a:rPr>
              <a:t></a:t>
            </a:r>
            <a:endParaRPr lang="en-US" sz="33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F09F52D-8D42-4424-BB45-54AAF3F84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38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E3E73A-7653-4952-8B73-709DCD77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7DD5B-97E2-4270-A0C5-2799F12D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 fontScale="70000" lnSpcReduction="20000"/>
          </a:bodyPr>
          <a:lstStyle/>
          <a:p>
            <a:r>
              <a:rPr lang="pl-PL" sz="2400" dirty="0">
                <a:hlinkClick r:id="rId2"/>
              </a:rPr>
              <a:t>https://detoksalkoholowy.pl/skutki-i-wplyw-picia-alkoholu-na-organizm/?fbclid=IwAR1U2rbN81sMNhHvnu508GGba-vq_j7u9a06x9dSElzPCjs2v1DEZl-C2ms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https://wyborcza.pl/TylkoZdrowie/1,137474,19464447,skutki-palenia-co-moga-zrobic-ci-papierosy.html?fbclid=IwAR3DEwlUCqXa8WC1CT_5xDH9nuPoNM8uI-TN6je26g0Dffh6bm74_rkTPjw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https://plus.gloswielkopolski.pl/koniec-papierosow-mentolowych-nie-kupisz-ich-od-20-maja-2020-roku-unia-chce-zeby-palenie-bylo-nieprzyjemne-dowiedz-sie-co-sie/ar/c15-14716014?fbclid=IwAR3wRQcNgjKxhShBbYuDex286cAhwy24UqS8VwsxgwJGUDjcdSY3nvox_ag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https://zdrowie.wprost.pl/medycyna/choroby/10276462/wciaganie-tabaki-czy-jest-bezpieczne.html?fbclid=IwAR2F73StE9lrQvxMChcIWIPNSFlzJTNR59U37pcGqyh8-wr_NKv92qjehmU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http://www.edukacyjne.dyskursy.univ.szczecin.pl/patologie.htm?fbclid=IwAR1NwZbBoquI_PY70axp4KQGzEXVfpEutn46y2gvAhbpbVzLqKjoQDNRF5Y</a:t>
            </a:r>
            <a:endParaRPr lang="pl-PL" sz="2400" dirty="0"/>
          </a:p>
          <a:p>
            <a:r>
              <a:rPr lang="pl-PL" sz="2400" dirty="0">
                <a:hlinkClick r:id="rId7"/>
              </a:rPr>
              <a:t>https://twojezdrowie.rmf24.pl/czlowiek/dziecko/news-przerazajace-dane-o-paleniu-nastolatkow-ilu-z-nich-siega-po-,nId,2506554</a:t>
            </a:r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ytuł 1">
            <a:extLst>
              <a:ext uri="{FF2B5EF4-FFF2-40B4-BE49-F238E27FC236}">
                <a16:creationId xmlns:a16="http://schemas.microsoft.com/office/drawing/2014/main" id="{147CAADB-3806-401B-8552-34CC4FFB6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l-PL" sz="4400" dirty="0">
                <a:solidFill>
                  <a:schemeClr val="bg1"/>
                </a:solidFill>
              </a:rPr>
              <a:t>Skutki spożywania alkoholu </a:t>
            </a:r>
          </a:p>
        </p:txBody>
      </p:sp>
      <p:pic>
        <p:nvPicPr>
          <p:cNvPr id="3075" name="Symbol zastępczy zawartości 1">
            <a:extLst>
              <a:ext uri="{FF2B5EF4-FFF2-40B4-BE49-F238E27FC236}">
                <a16:creationId xmlns:a16="http://schemas.microsoft.com/office/drawing/2014/main" id="{B27F80D0-D7D8-48DF-A90A-D2E101CF0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r="3" b="5874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076" name="Symbol zastępczy tekstu 3">
            <a:extLst>
              <a:ext uri="{FF2B5EF4-FFF2-40B4-BE49-F238E27FC236}">
                <a16:creationId xmlns:a16="http://schemas.microsoft.com/office/drawing/2014/main" id="{3224DDE6-C2E8-42B2-B223-5A64211AA1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Biegunki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Refluks żołądkowo-przełykowy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Wzdęcia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Przewlekłe nudności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Uszkodzenia komórek nerwowych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Udar mózgu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Zawał serca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Zaburzenia w pracy mięśnia sercowego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altLang="pl-PL" sz="1700" dirty="0"/>
              <a:t>Nadciśnienie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endParaRPr lang="en-US" altLang="pl-PL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52210A-CB07-4832-AB1A-3C95A75E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Obostrzenia dotyczące sprzedaży alkoholu nieletnim: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0A22C6E-B731-43BF-B11E-8043EC540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96" r="3" b="7747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2FD93E-FF9B-4EE0-898E-FCA08D6B0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Komunikaty na alkoholu i w sklepach</a:t>
            </a:r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 „Nieletnim alkoholu nie sprzedajemy”</a:t>
            </a:r>
            <a:endParaRPr lang="pl-PL" sz="2200" dirty="0"/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„Alkohol tylko dla pełnoletnich”</a:t>
            </a:r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 Symbole </a:t>
            </a:r>
            <a:r>
              <a:rPr lang="pl-PL" sz="2200" dirty="0"/>
              <a:t>(</a:t>
            </a:r>
            <a:r>
              <a:rPr lang="en-US" sz="2200" dirty="0"/>
              <a:t>przykładowe zdjęcie obok)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663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231E64-D625-4EED-B401-89F0FCEB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Stosowane środki prawne dotyczące spożywania alkoholu nieletnim: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CFEBA2A-CE7D-465E-ACFC-2DB2EDB16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8"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D3DD37-0FC6-4FAB-815F-97047332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316" y="2516777"/>
            <a:ext cx="501548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200" dirty="0"/>
              <a:t> Sprawdzanie w sklepach dowodów osobistych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200" dirty="0"/>
              <a:t> Kary pieniężne za sprzedaż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200" dirty="0"/>
              <a:t>Spisywanie przez policję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200" dirty="0"/>
              <a:t> Sprawy dotyczące demoralizacji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0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6" name="Tytuł 1">
            <a:extLst>
              <a:ext uri="{FF2B5EF4-FFF2-40B4-BE49-F238E27FC236}">
                <a16:creationId xmlns:a16="http://schemas.microsoft.com/office/drawing/2014/main" id="{BB628FE4-C05C-43CD-842F-1B37C4634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l-PL" sz="4100" dirty="0">
                <a:solidFill>
                  <a:schemeClr val="bg1"/>
                </a:solidFill>
              </a:rPr>
              <a:t>Problemy społeczne osób zażywających alkohol</a:t>
            </a:r>
            <a:br>
              <a:rPr lang="en-US" altLang="pl-PL" sz="4100" dirty="0">
                <a:solidFill>
                  <a:schemeClr val="bg1"/>
                </a:solidFill>
              </a:rPr>
            </a:br>
            <a:endParaRPr lang="en-US" altLang="pl-PL" sz="4100" dirty="0">
              <a:solidFill>
                <a:schemeClr val="bg1"/>
              </a:solidFill>
            </a:endParaRPr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DB87E92A-6EE6-445F-A1A6-918F98730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533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86AC69-A98C-44A9-9E84-9D9EF45AF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 Trafianie do ośrodków dla nieletnich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Pogarszanie się kontaktu z rodziną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Kontakt z nieodpowiednim środowiskiem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Problemy z prawem</a:t>
            </a:r>
          </a:p>
          <a:p>
            <a:pPr marL="285750" indent="-2286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Utrata kontaktów z bliskimi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E2F00E9-C1C1-4755-A559-62DF7F91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Dlaczego nastolatkowie sięgają po alkohol?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A3790FCC-B584-4108-A54C-7CC6A4718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057732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8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46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ytuł 1">
            <a:extLst>
              <a:ext uri="{FF2B5EF4-FFF2-40B4-BE49-F238E27FC236}">
                <a16:creationId xmlns:a16="http://schemas.microsoft.com/office/drawing/2014/main" id="{5577E90B-EDA5-4ABF-B557-AFDC6AA2F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pl-PL" sz="4400" dirty="0">
                <a:solidFill>
                  <a:srgbClr val="FFFFFF"/>
                </a:solidFill>
              </a:rPr>
              <a:t>Skutki palenia papierosów </a:t>
            </a:r>
          </a:p>
        </p:txBody>
      </p:sp>
      <p:pic>
        <p:nvPicPr>
          <p:cNvPr id="4099" name="Symbol zastępczy zawartości 1">
            <a:extLst>
              <a:ext uri="{FF2B5EF4-FFF2-40B4-BE49-F238E27FC236}">
                <a16:creationId xmlns:a16="http://schemas.microsoft.com/office/drawing/2014/main" id="{9B888FA1-94E2-4E6B-AA2B-2D9DE30F35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0" name="Symbol zastępczy tekstu 3">
            <a:extLst>
              <a:ext uri="{FF2B5EF4-FFF2-40B4-BE49-F238E27FC236}">
                <a16:creationId xmlns:a16="http://schemas.microsoft.com/office/drawing/2014/main" id="{5683A91D-E8EF-403B-A831-FDDD46A83A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Astma osk</a:t>
            </a:r>
            <a:r>
              <a:rPr lang="pl-PL" altLang="pl-PL" sz="2000" dirty="0">
                <a:solidFill>
                  <a:srgbClr val="FFFFFF"/>
                </a:solidFill>
              </a:rPr>
              <a:t>rz</a:t>
            </a:r>
            <a:r>
              <a:rPr lang="en-US" altLang="pl-PL" sz="2000" dirty="0">
                <a:solidFill>
                  <a:srgbClr val="FFFFFF"/>
                </a:solidFill>
              </a:rPr>
              <a:t>elowa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Przewlekłe choroby płuc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Paradontoza, próchnica i choroby przeziębienia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Żółte zęby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Nadciśnienie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Obniżona płodność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Choroby oczu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pl-PL" sz="2000" dirty="0">
                <a:solidFill>
                  <a:srgbClr val="FFFFFF"/>
                </a:solidFill>
              </a:rPr>
              <a:t>Gruźlica i rak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altLang="pl-PL" sz="2000" dirty="0">
              <a:solidFill>
                <a:srgbClr val="FFFFFF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altLang="pl-PL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A5059735-892D-4CB3-B460-9F63C9A1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pl-PL" dirty="0"/>
              <a:t>Aby zniechęcić młodzież do palenia zaczęto umieszczać drastyczne obrazki.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23" name="Symbol zastępczy tekstu 2">
            <a:extLst>
              <a:ext uri="{FF2B5EF4-FFF2-40B4-BE49-F238E27FC236}">
                <a16:creationId xmlns:a16="http://schemas.microsoft.com/office/drawing/2014/main" id="{E9CD64CF-13D8-4F84-85E1-71D1F2417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8" y="1436914"/>
            <a:ext cx="5157787" cy="681135"/>
          </a:xfrm>
        </p:spPr>
        <p:txBody>
          <a:bodyPr/>
          <a:lstStyle/>
          <a:p>
            <a:pPr eaLnBrk="1" hangingPunct="1"/>
            <a:r>
              <a:rPr lang="pl-PL" altLang="pl-PL" dirty="0"/>
              <a:t>Obrazki na papierosach kiedyś: </a:t>
            </a:r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75DA13B1-7DC9-4C39-B249-929344AE9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9238" y="2314802"/>
            <a:ext cx="3116737" cy="4178073"/>
          </a:xfrm>
          <a:prstGeom prst="rect">
            <a:avLst/>
          </a:prstGeom>
        </p:spPr>
      </p:pic>
      <p:sp>
        <p:nvSpPr>
          <p:cNvPr id="5125" name="Symbol zastępczy tekstu 3">
            <a:extLst>
              <a:ext uri="{FF2B5EF4-FFF2-40B4-BE49-F238E27FC236}">
                <a16:creationId xmlns:a16="http://schemas.microsoft.com/office/drawing/2014/main" id="{689A4CDA-F5A2-4AE8-B385-76821F8DBC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172200" y="1436914"/>
            <a:ext cx="5183188" cy="681135"/>
          </a:xfrm>
        </p:spPr>
        <p:txBody>
          <a:bodyPr/>
          <a:lstStyle/>
          <a:p>
            <a:pPr eaLnBrk="1" hangingPunct="1"/>
            <a:r>
              <a:rPr lang="pl-PL" altLang="pl-PL" dirty="0"/>
              <a:t>Obrazki na papierosach dziś: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52A9904A-05AF-4804-B2A9-44B3081A00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71760" y="2220686"/>
            <a:ext cx="3493379" cy="4366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A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Tytuł 7">
            <a:extLst>
              <a:ext uri="{FF2B5EF4-FFF2-40B4-BE49-F238E27FC236}">
                <a16:creationId xmlns:a16="http://schemas.microsoft.com/office/drawing/2014/main" id="{3E339178-C799-48C8-B4C1-28345E013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Aby zniechęcić młodzież do palenia</a:t>
            </a:r>
            <a:r>
              <a:rPr lang="pl-PL" alt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alt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pl-PL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E6EEEA7-64AA-4116-976D-2A8D27CD6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8" r="4418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AD901555-EF56-405E-A3A2-E411D61A2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16" r="32173" b="-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Symbol zastępczy tekstu 2">
            <a:extLst>
              <a:ext uri="{FF2B5EF4-FFF2-40B4-BE49-F238E27FC236}">
                <a16:creationId xmlns:a16="http://schemas.microsoft.com/office/drawing/2014/main" id="{A88DCCAA-14DE-49C8-A483-7D8150ADA7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pl-PL" sz="2400" dirty="0">
                <a:solidFill>
                  <a:srgbClr val="FFFFFF"/>
                </a:solidFill>
              </a:rPr>
              <a:t>Zlikwidowano mentolowe i klikane papierosy (ustawa weszła w życie 20 maja 2020 roku).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pl-PL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A8D0F8057D0346AD107FCA0A0EFEBC" ma:contentTypeVersion="5" ma:contentTypeDescription="Utwórz nowy dokument." ma:contentTypeScope="" ma:versionID="8ea45edbb565f2f75371e38db6a3339d">
  <xsd:schema xmlns:xsd="http://www.w3.org/2001/XMLSchema" xmlns:xs="http://www.w3.org/2001/XMLSchema" xmlns:p="http://schemas.microsoft.com/office/2006/metadata/properties" xmlns:ns3="77063365-53b5-4694-a12d-fcbeb7a5f5a8" xmlns:ns4="9f947d12-508d-4473-b098-65728122bb1f" targetNamespace="http://schemas.microsoft.com/office/2006/metadata/properties" ma:root="true" ma:fieldsID="9130652da14e4f3ff91ea160d28b86b1" ns3:_="" ns4:_="">
    <xsd:import namespace="77063365-53b5-4694-a12d-fcbeb7a5f5a8"/>
    <xsd:import namespace="9f947d12-508d-4473-b098-65728122bb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63365-53b5-4694-a12d-fcbeb7a5f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7d12-508d-4473-b098-65728122b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88EC1-2FDE-44ED-88D2-BA4AAECE2B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7063365-53b5-4694-a12d-fcbeb7a5f5a8"/>
    <ds:schemaRef ds:uri="9f947d12-508d-4473-b098-65728122bb1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289B9-8062-4733-9B47-D64BCEEE2EC2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f947d12-508d-4473-b098-65728122bb1f"/>
    <ds:schemaRef ds:uri="77063365-53b5-4694-a12d-fcbeb7a5f5a8"/>
  </ds:schemaRefs>
</ds:datastoreItem>
</file>

<file path=customXml/itemProps3.xml><?xml version="1.0" encoding="utf-8"?>
<ds:datastoreItem xmlns:ds="http://schemas.openxmlformats.org/officeDocument/2006/customXml" ds:itemID="{C52A221D-357B-4260-B486-5758970728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Panoramiczny</PresentationFormat>
  <Paragraphs>69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Dlaczego nie warto spożywać alkoholu i palić wyrobów tytoniowych.</vt:lpstr>
      <vt:lpstr>Skutki spożywania alkoholu </vt:lpstr>
      <vt:lpstr>Obostrzenia dotyczące sprzedaży alkoholu nieletnim: </vt:lpstr>
      <vt:lpstr>Stosowane środki prawne dotyczące spożywania alkoholu nieletnim:</vt:lpstr>
      <vt:lpstr>Problemy społeczne osób zażywających alkohol </vt:lpstr>
      <vt:lpstr>Dlaczego nastolatkowie sięgają po alkohol?</vt:lpstr>
      <vt:lpstr>Skutki palenia papierosów </vt:lpstr>
      <vt:lpstr>Aby zniechęcić młodzież do palenia zaczęto umieszczać drastyczne obrazki. </vt:lpstr>
      <vt:lpstr>Aby zniechęcić młodzież do palenia: </vt:lpstr>
      <vt:lpstr>TABAKA</vt:lpstr>
      <vt:lpstr>Skutki uboczne zażywania tabaki:</vt:lpstr>
      <vt:lpstr> </vt:lpstr>
      <vt:lpstr>Jeśli twój rodzic pali, zaproponuj mu układ, że za każdego wypalonego papierosa wrzuca ci do skarbonki 2 złote. </vt:lpstr>
      <vt:lpstr>Źródła: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nie warto spożywać alkoholu i palić wyrobów tytoniowych.</dc:title>
  <dc:creator>Amelia Maćkowiak</dc:creator>
  <cp:lastModifiedBy>Amelia Maćkowiak</cp:lastModifiedBy>
  <cp:revision>2</cp:revision>
  <dcterms:created xsi:type="dcterms:W3CDTF">2020-11-20T13:55:55Z</dcterms:created>
  <dcterms:modified xsi:type="dcterms:W3CDTF">2020-11-20T14:01:29Z</dcterms:modified>
</cp:coreProperties>
</file>