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8" d="100"/>
          <a:sy n="118" d="100"/>
        </p:scale>
        <p:origin x="25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AD28-E592-4BB0-8FEE-8F414198572E}" type="datetimeFigureOut">
              <a:rPr lang="pl-PL" smtClean="0"/>
              <a:t>22.11.2020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6752-B3D0-4505-B1FC-FFE3AD9789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55338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 advClick="0" advTm="9000">
        <p15:prstTrans prst="curtains"/>
        <p:sndAc>
          <p:stSnd>
            <p:snd r:embed="rId1" name="click.wav"/>
          </p:stSnd>
        </p:sndAc>
      </p:transition>
    </mc:Choice>
    <mc:Fallback xmlns="">
      <p:transition spd="slow" advClick="0" advTm="9000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AD28-E592-4BB0-8FEE-8F414198572E}" type="datetimeFigureOut">
              <a:rPr lang="pl-PL" smtClean="0"/>
              <a:t>22.11.2020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6752-B3D0-4505-B1FC-FFE3AD9789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10675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 advClick="0" advTm="9000">
        <p15:prstTrans prst="curtains"/>
        <p:sndAc>
          <p:stSnd>
            <p:snd r:embed="rId1" name="click.wav"/>
          </p:stSnd>
        </p:sndAc>
      </p:transition>
    </mc:Choice>
    <mc:Fallback xmlns="">
      <p:transition spd="slow" advClick="0" advTm="9000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AD28-E592-4BB0-8FEE-8F414198572E}" type="datetimeFigureOut">
              <a:rPr lang="pl-PL" smtClean="0"/>
              <a:t>22.11.2020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6752-B3D0-4505-B1FC-FFE3AD97895E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56898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 advClick="0" advTm="9000">
        <p15:prstTrans prst="curtains"/>
        <p:sndAc>
          <p:stSnd>
            <p:snd r:embed="rId1" name="click.wav"/>
          </p:stSnd>
        </p:sndAc>
      </p:transition>
    </mc:Choice>
    <mc:Fallback xmlns="">
      <p:transition spd="slow" advClick="0" advTm="9000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AD28-E592-4BB0-8FEE-8F414198572E}" type="datetimeFigureOut">
              <a:rPr lang="pl-PL" smtClean="0"/>
              <a:t>22.11.2020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6752-B3D0-4505-B1FC-FFE3AD9789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30596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 advClick="0" advTm="9000">
        <p15:prstTrans prst="curtains"/>
        <p:sndAc>
          <p:stSnd>
            <p:snd r:embed="rId1" name="click.wav"/>
          </p:stSnd>
        </p:sndAc>
      </p:transition>
    </mc:Choice>
    <mc:Fallback xmlns="">
      <p:transition spd="slow" advClick="0" advTm="9000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AD28-E592-4BB0-8FEE-8F414198572E}" type="datetimeFigureOut">
              <a:rPr lang="pl-PL" smtClean="0"/>
              <a:t>22.11.2020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6752-B3D0-4505-B1FC-FFE3AD97895E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43700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 advClick="0" advTm="9000">
        <p15:prstTrans prst="curtains"/>
        <p:sndAc>
          <p:stSnd>
            <p:snd r:embed="rId1" name="click.wav"/>
          </p:stSnd>
        </p:sndAc>
      </p:transition>
    </mc:Choice>
    <mc:Fallback xmlns="">
      <p:transition spd="slow" advClick="0" advTm="9000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AD28-E592-4BB0-8FEE-8F414198572E}" type="datetimeFigureOut">
              <a:rPr lang="pl-PL" smtClean="0"/>
              <a:t>22.11.2020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6752-B3D0-4505-B1FC-FFE3AD9789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59033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 advClick="0" advTm="9000">
        <p15:prstTrans prst="curtains"/>
        <p:sndAc>
          <p:stSnd>
            <p:snd r:embed="rId1" name="click.wav"/>
          </p:stSnd>
        </p:sndAc>
      </p:transition>
    </mc:Choice>
    <mc:Fallback xmlns="">
      <p:transition spd="slow" advClick="0" advTm="9000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AD28-E592-4BB0-8FEE-8F414198572E}" type="datetimeFigureOut">
              <a:rPr lang="pl-PL" smtClean="0"/>
              <a:t>22.11.2020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6752-B3D0-4505-B1FC-FFE3AD9789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70464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 advClick="0" advTm="9000">
        <p15:prstTrans prst="curtains"/>
        <p:sndAc>
          <p:stSnd>
            <p:snd r:embed="rId1" name="click.wav"/>
          </p:stSnd>
        </p:sndAc>
      </p:transition>
    </mc:Choice>
    <mc:Fallback xmlns="">
      <p:transition spd="slow" advClick="0" advTm="9000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AD28-E592-4BB0-8FEE-8F414198572E}" type="datetimeFigureOut">
              <a:rPr lang="pl-PL" smtClean="0"/>
              <a:t>22.11.2020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6752-B3D0-4505-B1FC-FFE3AD9789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1263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 advClick="0" advTm="9000">
        <p15:prstTrans prst="curtains"/>
        <p:sndAc>
          <p:stSnd>
            <p:snd r:embed="rId1" name="click.wav"/>
          </p:stSnd>
        </p:sndAc>
      </p:transition>
    </mc:Choice>
    <mc:Fallback xmlns="">
      <p:transition spd="slow" advClick="0" advTm="9000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AD28-E592-4BB0-8FEE-8F414198572E}" type="datetimeFigureOut">
              <a:rPr lang="pl-PL" smtClean="0"/>
              <a:t>22.11.2020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6752-B3D0-4505-B1FC-FFE3AD9789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90779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 advClick="0" advTm="9000">
        <p15:prstTrans prst="curtains"/>
        <p:sndAc>
          <p:stSnd>
            <p:snd r:embed="rId1" name="click.wav"/>
          </p:stSnd>
        </p:sndAc>
      </p:transition>
    </mc:Choice>
    <mc:Fallback xmlns="">
      <p:transition spd="slow" advClick="0" advTm="9000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AD28-E592-4BB0-8FEE-8F414198572E}" type="datetimeFigureOut">
              <a:rPr lang="pl-PL" smtClean="0"/>
              <a:t>22.11.2020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6752-B3D0-4505-B1FC-FFE3AD9789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56699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 advClick="0" advTm="9000">
        <p15:prstTrans prst="curtains"/>
        <p:sndAc>
          <p:stSnd>
            <p:snd r:embed="rId1" name="click.wav"/>
          </p:stSnd>
        </p:sndAc>
      </p:transition>
    </mc:Choice>
    <mc:Fallback xmlns="">
      <p:transition spd="slow" advClick="0" advTm="9000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AD28-E592-4BB0-8FEE-8F414198572E}" type="datetimeFigureOut">
              <a:rPr lang="pl-PL" smtClean="0"/>
              <a:t>22.11.2020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6752-B3D0-4505-B1FC-FFE3AD9789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24657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 advClick="0" advTm="9000">
        <p15:prstTrans prst="curtains"/>
        <p:sndAc>
          <p:stSnd>
            <p:snd r:embed="rId1" name="click.wav"/>
          </p:stSnd>
        </p:sndAc>
      </p:transition>
    </mc:Choice>
    <mc:Fallback xmlns="">
      <p:transition spd="slow" advClick="0" advTm="9000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AD28-E592-4BB0-8FEE-8F414198572E}" type="datetimeFigureOut">
              <a:rPr lang="pl-PL" smtClean="0"/>
              <a:t>22.11.2020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6752-B3D0-4505-B1FC-FFE3AD9789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50303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 advClick="0" advTm="9000">
        <p15:prstTrans prst="curtains"/>
        <p:sndAc>
          <p:stSnd>
            <p:snd r:embed="rId1" name="click.wav"/>
          </p:stSnd>
        </p:sndAc>
      </p:transition>
    </mc:Choice>
    <mc:Fallback xmlns="">
      <p:transition spd="slow" advClick="0" advTm="9000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AD28-E592-4BB0-8FEE-8F414198572E}" type="datetimeFigureOut">
              <a:rPr lang="pl-PL" smtClean="0"/>
              <a:t>22.11.2020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6752-B3D0-4505-B1FC-FFE3AD9789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97685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 advClick="0" advTm="9000">
        <p15:prstTrans prst="curtains"/>
        <p:sndAc>
          <p:stSnd>
            <p:snd r:embed="rId1" name="click.wav"/>
          </p:stSnd>
        </p:sndAc>
      </p:transition>
    </mc:Choice>
    <mc:Fallback xmlns="">
      <p:transition spd="slow" advClick="0" advTm="9000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AD28-E592-4BB0-8FEE-8F414198572E}" type="datetimeFigureOut">
              <a:rPr lang="pl-PL" smtClean="0"/>
              <a:t>22.11.2020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6752-B3D0-4505-B1FC-FFE3AD9789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6734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 advClick="0" advTm="9000">
        <p15:prstTrans prst="curtains"/>
        <p:sndAc>
          <p:stSnd>
            <p:snd r:embed="rId1" name="click.wav"/>
          </p:stSnd>
        </p:sndAc>
      </p:transition>
    </mc:Choice>
    <mc:Fallback xmlns="">
      <p:transition spd="slow" advClick="0" advTm="9000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AD28-E592-4BB0-8FEE-8F414198572E}" type="datetimeFigureOut">
              <a:rPr lang="pl-PL" smtClean="0"/>
              <a:t>22.11.2020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6752-B3D0-4505-B1FC-FFE3AD9789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32993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 advClick="0" advTm="9000">
        <p15:prstTrans prst="curtains"/>
        <p:sndAc>
          <p:stSnd>
            <p:snd r:embed="rId1" name="click.wav"/>
          </p:stSnd>
        </p:sndAc>
      </p:transition>
    </mc:Choice>
    <mc:Fallback xmlns="">
      <p:transition spd="slow" advClick="0" advTm="9000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DAD28-E592-4BB0-8FEE-8F414198572E}" type="datetimeFigureOut">
              <a:rPr lang="pl-PL" smtClean="0"/>
              <a:t>22.11.2020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6752-B3D0-4505-B1FC-FFE3AD9789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99668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 advClick="0" advTm="9000">
        <p15:prstTrans prst="curtains"/>
        <p:sndAc>
          <p:stSnd>
            <p:snd r:embed="rId1" name="click.wav"/>
          </p:stSnd>
        </p:sndAc>
      </p:transition>
    </mc:Choice>
    <mc:Fallback xmlns="">
      <p:transition spd="slow" advClick="0" advTm="9000">
        <p:fade/>
        <p:sndAc>
          <p:stSnd>
            <p:snd r:embed="rId3" name="click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DAD28-E592-4BB0-8FEE-8F414198572E}" type="datetimeFigureOut">
              <a:rPr lang="pl-PL" smtClean="0"/>
              <a:t>22.11.2020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8EB6752-B3D0-4505-B1FC-FFE3AD9789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1391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 advClick="0" advTm="9000">
        <p15:prstTrans prst="curtains"/>
        <p:sndAc>
          <p:stSnd>
            <p:snd r:embed="rId18" name="click.wav"/>
          </p:stSnd>
        </p:sndAc>
      </p:transition>
    </mc:Choice>
    <mc:Fallback xmlns="">
      <p:transition spd="slow" advClick="0" advTm="9000">
        <p:fade/>
        <p:sndAc>
          <p:stSnd>
            <p:snd r:embed="rId19" name="click.wav"/>
          </p:stSnd>
        </p:sndAc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audio" Target="../media/audio1.wav"/><Relationship Id="rId4" Type="http://schemas.openxmlformats.org/officeDocument/2006/relationships/image" Target="../media/image10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sz="4400" dirty="0" smtClean="0"/>
              <a:t>„Sobą być bez nałogów żyć”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„Alkohol i papierosy”</a:t>
            </a:r>
            <a:endParaRPr lang="pl-PL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677393" cy="1629776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/>
              <a:t>Krzysztof Sokołowski, kl.7a</a:t>
            </a:r>
          </a:p>
          <a:p>
            <a:pPr algn="ctr"/>
            <a:r>
              <a:rPr lang="pl-PL" sz="2400" dirty="0" smtClean="0"/>
              <a:t>Szkoła podstawowa nr. 4 </a:t>
            </a:r>
          </a:p>
          <a:p>
            <a:pPr algn="ctr"/>
            <a:r>
              <a:rPr lang="pl-PL" sz="2400" dirty="0" smtClean="0"/>
              <a:t>Bełchatów, 21.11.2020r</a:t>
            </a:r>
            <a:endParaRPr lang="pl-PL" dirty="0" smtClean="0"/>
          </a:p>
          <a:p>
            <a:pPr algn="ctr"/>
            <a:endParaRPr lang="pl-PL" dirty="0" smtClean="0"/>
          </a:p>
          <a:p>
            <a:pPr algn="ctr"/>
            <a:endParaRPr lang="pl-PL" dirty="0" smtClean="0"/>
          </a:p>
          <a:p>
            <a:pPr algn="ctr"/>
            <a:endParaRPr lang="pl-PL" dirty="0" smtClean="0"/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16805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 advClick="0" advTm="9000">
        <p15:prstTrans prst="curtains"/>
        <p:sndAc>
          <p:stSnd>
            <p:snd r:embed="rId2" name="click.wav"/>
          </p:stSnd>
        </p:sndAc>
      </p:transition>
    </mc:Choice>
    <mc:Fallback xmlns="">
      <p:transition spd="slow" advClick="0" advTm="9000">
        <p:fad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35" y="291315"/>
            <a:ext cx="7853677" cy="5890258"/>
          </a:xfrm>
        </p:spPr>
      </p:pic>
    </p:spTree>
    <p:extLst>
      <p:ext uri="{BB962C8B-B14F-4D97-AF65-F5344CB8AC3E}">
        <p14:creationId xmlns:p14="http://schemas.microsoft.com/office/powerpoint/2010/main" val="27776154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 advClick="0" advTm="15000">
        <p15:prstTrans prst="curtains"/>
        <p:sndAc>
          <p:stSnd>
            <p:snd r:embed="rId2" name="click.wav"/>
          </p:stSnd>
        </p:sndAc>
      </p:transition>
    </mc:Choice>
    <mc:Fallback xmlns="">
      <p:transition spd="slow" advClick="0" advTm="15000">
        <p:fade/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Asertywność</a:t>
            </a:r>
            <a:endParaRPr lang="pl-PL" dirty="0"/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2532658"/>
            <a:ext cx="4183062" cy="3137296"/>
          </a:xfrm>
        </p:spPr>
      </p:pic>
      <p:pic>
        <p:nvPicPr>
          <p:cNvPr id="8" name="Symbol zastępczy zawartości 7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7038" y="1398367"/>
            <a:ext cx="3750560" cy="2154038"/>
          </a:xfrm>
        </p:spPr>
      </p:pic>
    </p:spTree>
    <p:extLst>
      <p:ext uri="{BB962C8B-B14F-4D97-AF65-F5344CB8AC3E}">
        <p14:creationId xmlns:p14="http://schemas.microsoft.com/office/powerpoint/2010/main" val="19549382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 advClick="0" advTm="9000">
        <p15:prstTrans prst="curtains"/>
        <p:sndAc>
          <p:stSnd>
            <p:snd r:embed="rId2" name="click.wav"/>
          </p:stSnd>
        </p:sndAc>
      </p:transition>
    </mc:Choice>
    <mc:Fallback xmlns="">
      <p:transition spd="slow" advClick="0" advTm="9000">
        <p:fade/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Krótka statystyka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300" y="2160588"/>
            <a:ext cx="3881437" cy="3881437"/>
          </a:xfrm>
        </p:spPr>
      </p:pic>
    </p:spTree>
    <p:extLst>
      <p:ext uri="{BB962C8B-B14F-4D97-AF65-F5344CB8AC3E}">
        <p14:creationId xmlns:p14="http://schemas.microsoft.com/office/powerpoint/2010/main" val="8855289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 advClick="0" advTm="9000">
        <p15:prstTrans prst="curtains"/>
        <p:sndAc>
          <p:stSnd>
            <p:snd r:embed="rId2" name="click.wav"/>
          </p:stSnd>
        </p:sndAc>
      </p:transition>
    </mc:Choice>
    <mc:Fallback xmlns="">
      <p:transition spd="slow" advClick="0" advTm="9000">
        <p:fade/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9242" y="2655688"/>
            <a:ext cx="3854528" cy="2584449"/>
          </a:xfrm>
        </p:spPr>
        <p:txBody>
          <a:bodyPr/>
          <a:lstStyle/>
          <a:p>
            <a:r>
              <a:rPr lang="pl-PL" b="1" dirty="0" smtClean="0"/>
              <a:t>Bibliografia:</a:t>
            </a:r>
          </a:p>
          <a:p>
            <a:pPr marL="228600" indent="-228600">
              <a:buAutoNum type="arabicPeriod"/>
            </a:pPr>
            <a:r>
              <a:rPr lang="pl-PL" sz="1200" dirty="0" smtClean="0"/>
              <a:t>wyleczto.pl Palenie wśród nastolatków</a:t>
            </a:r>
          </a:p>
          <a:p>
            <a:pPr marL="228600" indent="-228600">
              <a:buAutoNum type="arabicPeriod"/>
            </a:pPr>
            <a:r>
              <a:rPr lang="pl-PL" sz="1200" dirty="0"/>
              <a:t>p</a:t>
            </a:r>
            <a:r>
              <a:rPr lang="pl-PL" sz="1200" dirty="0" smtClean="0"/>
              <a:t>arenting.pl Alkohol i młodzież</a:t>
            </a:r>
          </a:p>
          <a:p>
            <a:pPr marL="228600" indent="-228600">
              <a:buAutoNum type="arabicPeriod"/>
            </a:pPr>
            <a:r>
              <a:rPr lang="pl-PL" sz="1200" dirty="0"/>
              <a:t>p</a:t>
            </a:r>
            <a:r>
              <a:rPr lang="pl-PL" sz="1200" dirty="0" smtClean="0"/>
              <a:t>ijodpowiedzialnie.pl Wpływ alkoholu na młodzież</a:t>
            </a:r>
            <a:endParaRPr lang="pl-PL" sz="1200" dirty="0"/>
          </a:p>
          <a:p>
            <a:pPr marL="228600" indent="-228600">
              <a:buAutoNum type="arabicPeriod"/>
            </a:pPr>
            <a:r>
              <a:rPr lang="pl-PL" sz="1200" dirty="0"/>
              <a:t>g</a:t>
            </a:r>
            <a:r>
              <a:rPr lang="pl-PL" sz="1200" dirty="0" smtClean="0"/>
              <a:t>rafika </a:t>
            </a:r>
            <a:r>
              <a:rPr lang="pl-PL" sz="1200" dirty="0" err="1" smtClean="0"/>
              <a:t>google</a:t>
            </a:r>
            <a:endParaRPr lang="pl-PL" sz="1200" dirty="0" smtClean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041" y="2137837"/>
            <a:ext cx="4582237" cy="2542304"/>
          </a:xfrm>
        </p:spPr>
      </p:pic>
    </p:spTree>
    <p:extLst>
      <p:ext uri="{BB962C8B-B14F-4D97-AF65-F5344CB8AC3E}">
        <p14:creationId xmlns:p14="http://schemas.microsoft.com/office/powerpoint/2010/main" val="32859185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 advClick="0" advTm="9000">
        <p15:prstTrans prst="curtains"/>
        <p:sndAc>
          <p:stSnd>
            <p:snd r:embed="rId2" name="click.wav"/>
          </p:stSnd>
        </p:sndAc>
      </p:transition>
    </mc:Choice>
    <mc:Fallback xmlns="">
      <p:transition spd="slow" advClick="0" advTm="9000">
        <p:fade/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Palenie papierosów  i picie alkoholu w młodym wieku zwiększa ryzyko uzależnień, które wpływają na problemy zdrowotne w późniejszym życiu.</a:t>
            </a:r>
            <a:endParaRPr lang="pl-PL" sz="2000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139" y="1930400"/>
            <a:ext cx="5794980" cy="4102064"/>
          </a:xfrm>
        </p:spPr>
      </p:pic>
    </p:spTree>
    <p:extLst>
      <p:ext uri="{BB962C8B-B14F-4D97-AF65-F5344CB8AC3E}">
        <p14:creationId xmlns:p14="http://schemas.microsoft.com/office/powerpoint/2010/main" val="42610306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 advClick="0" advTm="9000">
        <p15:prstTrans prst="curtains"/>
        <p:sndAc>
          <p:stSnd>
            <p:snd r:embed="rId2" name="click.wav"/>
          </p:stSnd>
        </p:sndAc>
      </p:transition>
    </mc:Choice>
    <mc:Fallback xmlns="">
      <p:transition spd="slow" advClick="0" advTm="9000">
        <p:fade/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1600" dirty="0" smtClean="0"/>
              <a:t>Większość młodych ludzi nie zdaje sobie sprawy z negatywnych konsekwencji picia takich jak: utrata zdrowia wypadki, utonięcia, ryzyko popadnięcia w nałóg, zachowania agresywne przemoc czy trudność w nauce.</a:t>
            </a:r>
            <a:br>
              <a:rPr lang="pl-PL" sz="1600" dirty="0" smtClean="0"/>
            </a:br>
            <a:r>
              <a:rPr lang="pl-PL" sz="1600" dirty="0" smtClean="0"/>
              <a:t>Co ważne picie alkoholu może zaburzyć prawidłowy rozwój fizyczny i psychiczny nastolatków.</a:t>
            </a:r>
            <a:endParaRPr lang="pl-PL" sz="1600" dirty="0"/>
          </a:p>
        </p:txBody>
      </p:sp>
      <p:pic>
        <p:nvPicPr>
          <p:cNvPr id="5" name="Symbol zastępczy obrazu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65" b="1006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349043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 advClick="0" advTm="12000">
        <p15:prstTrans prst="curtains"/>
        <p:sndAc>
          <p:stSnd>
            <p:snd r:embed="rId2" name="click.wav"/>
          </p:stSnd>
        </p:sndAc>
      </p:transition>
    </mc:Choice>
    <mc:Fallback xmlns="">
      <p:transition spd="slow" advClick="0" advTm="12000">
        <p:fade/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1400" dirty="0" smtClean="0"/>
              <a:t>Młodzi palacze są bardziej wrażliwi na uzależniające działanie nikotyny</a:t>
            </a:r>
            <a:br>
              <a:rPr lang="pl-PL" sz="1400" dirty="0" smtClean="0"/>
            </a:br>
            <a:r>
              <a:rPr lang="pl-PL" sz="1400" dirty="0" smtClean="0"/>
              <a:t>Palenie wyrobów tytoniowych wywiera szczególnie negatywny wpływ na układ hormonalny organizmu młodego człowieka.</a:t>
            </a:r>
            <a:endParaRPr lang="pl-PL" sz="1400" dirty="0"/>
          </a:p>
        </p:txBody>
      </p:sp>
      <p:pic>
        <p:nvPicPr>
          <p:cNvPr id="6" name="Symbol zastępczy obrazu 5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36" b="2763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554041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 advClick="0" advTm="9000">
        <p15:prstTrans prst="curtains"/>
        <p:sndAc>
          <p:stSnd>
            <p:snd r:embed="rId2" name="click.wav"/>
          </p:stSnd>
        </p:sndAc>
      </p:transition>
    </mc:Choice>
    <mc:Fallback xmlns="">
      <p:transition spd="slow" advClick="0" advTm="9000">
        <p:fade/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Alkohol</a:t>
            </a:r>
            <a:endParaRPr lang="pl-PL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1480" y="1279453"/>
            <a:ext cx="5365294" cy="3931818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dirty="0" smtClean="0"/>
              <a:t>Osoby, które często piją alkohol mogą mieć problemy z różnymi infekcjami, zapaleniem nerwów i chorobami skóry. Uzależnienie od alkoholu stopniowo wyniszcza organizm i może doprowadzić do śmierci.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311686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 advClick="0" advTm="9000">
        <p15:prstTrans prst="curtains"/>
        <p:sndAc>
          <p:stSnd>
            <p:snd r:embed="rId2" name="click.wav"/>
          </p:stSnd>
        </p:sndAc>
      </p:transition>
    </mc:Choice>
    <mc:Fallback xmlns="">
      <p:transition spd="slow" advClick="0" advTm="9000">
        <p:fade/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Papierosy</a:t>
            </a:r>
            <a:endParaRPr lang="pl-PL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164" y="1775471"/>
            <a:ext cx="4440375" cy="2954868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dirty="0" smtClean="0"/>
              <a:t>U młodych palących osób częściej mamy do czynienia z zakażeniem gardła, krtani czy oskrzeli w porównaniu do osób niepalących.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506621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 advClick="0" advTm="9000">
        <p15:prstTrans prst="curtains"/>
        <p:sndAc>
          <p:stSnd>
            <p:snd r:embed="rId2" name="click.wav"/>
          </p:stSnd>
        </p:sndAc>
      </p:transition>
    </mc:Choice>
    <mc:Fallback xmlns="">
      <p:transition spd="slow" advClick="0" advTm="9000">
        <p:fade/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Konsekwencje nałogów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 smtClean="0"/>
              <a:t>Nastolatki doświadczające problemów alkoholowych zazwyczaj mają gorsze wykształcenie niż ich rówieśnicy. Spożywanie alkoholu przez młodzież może prowadzić do tzw. przedwczesnego starzenia się mózgu.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 smtClean="0"/>
              <a:t>U młodych ludzi po kontakcie z nikotyną dochodzi do pogorszenia pamięci, drażliwości, problemów ze snem, zaburzeń emocjonalnych i depresji. Palenie papierosów powodują gorsze wyniki w nauce przy tym samym nakładzie pracy intelektualnej, co u niepalących rówieśników.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499681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 advClick="0" advTm="16000">
        <p15:prstTrans prst="curtains"/>
        <p:sndAc>
          <p:stSnd>
            <p:snd r:embed="rId2" name="click.wav"/>
          </p:stSnd>
        </p:sndAc>
      </p:transition>
    </mc:Choice>
    <mc:Fallback xmlns="">
      <p:transition spd="slow" advClick="0" advTm="16000">
        <p:fad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Uzależnienie</a:t>
            </a:r>
            <a:endParaRPr lang="pl-PL" dirty="0"/>
          </a:p>
        </p:txBody>
      </p:sp>
      <p:pic>
        <p:nvPicPr>
          <p:cNvPr id="7" name="Symbol zastępczy obrazu 6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67" b="7067"/>
          <a:stretch>
            <a:fillRect/>
          </a:stretch>
        </p:blipFill>
        <p:spPr/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dirty="0" smtClean="0"/>
              <a:t>Bardzo często uzależnienie od alkoholu spowodowane jest zbyt wczesnym sięgnięciem po niego.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188953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 advClick="0" advTm="9000">
        <p15:prstTrans prst="curtains"/>
        <p:sndAc>
          <p:stSnd>
            <p:snd r:embed="rId2" name="click.wav"/>
          </p:stSnd>
        </p:sndAc>
      </p:transition>
    </mc:Choice>
    <mc:Fallback xmlns="">
      <p:transition spd="slow" advClick="0" advTm="9000">
        <p:fade/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Nowe zagrożenie e-papierosy</a:t>
            </a:r>
            <a:endParaRPr lang="pl-PL" dirty="0"/>
          </a:p>
        </p:txBody>
      </p:sp>
      <p:pic>
        <p:nvPicPr>
          <p:cNvPr id="6" name="Symbol zastępczy obrazu 5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23" b="13323"/>
          <a:stretch>
            <a:fillRect/>
          </a:stretch>
        </p:blipFill>
        <p:spPr/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dirty="0" smtClean="0"/>
              <a:t>Te alternatywne produkty dostarczają więcej nikotyny niż papierosy tradycyjne, co zwiększa ryzyko uzależnienia i zatrucia. Dodatkowo produkty te mają bezpośredni wpływ na jamę ustną, powodując: nie świeży oddech, problemy z zębami, zwiększone ryzyko raka ucha, nosa i gardła.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261938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 advClick="0" advTm="12000">
        <p15:prstTrans prst="curtains"/>
        <p:sndAc>
          <p:stSnd>
            <p:snd r:embed="rId2" name="click.wav"/>
          </p:stSnd>
        </p:sndAc>
      </p:transition>
    </mc:Choice>
    <mc:Fallback xmlns="">
      <p:transition spd="slow" advClick="0" advTm="12000">
        <p:fade/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180</TotalTime>
  <Words>289</Words>
  <Application>Microsoft Office PowerPoint</Application>
  <PresentationFormat>Panoramiczny</PresentationFormat>
  <Paragraphs>27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Faseta</vt:lpstr>
      <vt:lpstr>„Sobą być bez nałogów żyć” „Alkohol i papierosy”</vt:lpstr>
      <vt:lpstr>Palenie papierosów  i picie alkoholu w młodym wieku zwiększa ryzyko uzależnień, które wpływają na problemy zdrowotne w późniejszym życiu.</vt:lpstr>
      <vt:lpstr>Większość młodych ludzi nie zdaje sobie sprawy z negatywnych konsekwencji picia takich jak: utrata zdrowia wypadki, utonięcia, ryzyko popadnięcia w nałóg, zachowania agresywne przemoc czy trudność w nauce. Co ważne picie alkoholu może zaburzyć prawidłowy rozwój fizyczny i psychiczny nastolatków.</vt:lpstr>
      <vt:lpstr>Młodzi palacze są bardziej wrażliwi na uzależniające działanie nikotyny Palenie wyrobów tytoniowych wywiera szczególnie negatywny wpływ na układ hormonalny organizmu młodego człowieka.</vt:lpstr>
      <vt:lpstr>Alkohol</vt:lpstr>
      <vt:lpstr>Papierosy</vt:lpstr>
      <vt:lpstr>Konsekwencje nałogów</vt:lpstr>
      <vt:lpstr>Uzależnienie</vt:lpstr>
      <vt:lpstr>Nowe zagrożenie e-papierosy</vt:lpstr>
      <vt:lpstr>Prezentacja programu PowerPoint</vt:lpstr>
      <vt:lpstr>Asertywność</vt:lpstr>
      <vt:lpstr>Krótka statystyka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Sobą być bez nałogów żyć Alkohol i papierosy</dc:title>
  <dc:creator>Piotr Sokołowski</dc:creator>
  <cp:lastModifiedBy>Piotr Sokołowski</cp:lastModifiedBy>
  <cp:revision>28</cp:revision>
  <dcterms:created xsi:type="dcterms:W3CDTF">2020-11-21T12:29:23Z</dcterms:created>
  <dcterms:modified xsi:type="dcterms:W3CDTF">2020-11-22T13:25:38Z</dcterms:modified>
</cp:coreProperties>
</file>