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8" r:id="rId12"/>
    <p:sldId id="266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1029" autoAdjust="0"/>
    <p:restoredTop sz="88351" autoAdjust="0"/>
  </p:normalViewPr>
  <p:slideViewPr>
    <p:cSldViewPr>
      <p:cViewPr varScale="1">
        <p:scale>
          <a:sx n="73" d="100"/>
          <a:sy n="73" d="100"/>
        </p:scale>
        <p:origin x="-148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04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style val="7"/>
  <c:chart>
    <c:title>
      <c:tx>
        <c:rich>
          <a:bodyPr/>
          <a:lstStyle/>
          <a:p>
            <a:pPr>
              <a:defRPr sz="1900" b="0"/>
            </a:pPr>
            <a:r>
              <a:rPr lang="en-US" sz="1900" b="0" dirty="0"/>
              <a:t>Osoby</a:t>
            </a:r>
          </a:p>
        </c:rich>
      </c:tx>
      <c:layout>
        <c:manualLayout>
          <c:xMode val="edge"/>
          <c:yMode val="edge"/>
          <c:x val="0.39519737523087317"/>
          <c:y val="5.0285877191593151E-2"/>
        </c:manualLayout>
      </c:layout>
    </c:title>
    <c:plotArea>
      <c:layout>
        <c:manualLayout>
          <c:layoutTarget val="inner"/>
          <c:xMode val="edge"/>
          <c:yMode val="edge"/>
          <c:x val="4.3694075860247393E-2"/>
          <c:y val="0"/>
          <c:w val="0.46469605142555959"/>
          <c:h val="1"/>
        </c:manualLayout>
      </c:layout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Osoby</c:v>
                </c:pt>
              </c:strCache>
            </c:strRef>
          </c:tx>
          <c:spPr>
            <a:solidFill>
              <a:srgbClr val="002060"/>
            </a:solidFill>
          </c:spPr>
          <c:explosion val="25"/>
          <c:dPt>
            <c:idx val="0"/>
            <c:explosion val="0"/>
            <c:spPr>
              <a:solidFill>
                <a:srgbClr val="00B0F0"/>
              </a:solidFill>
            </c:spPr>
          </c:dPt>
          <c:dPt>
            <c:idx val="1"/>
            <c:explosion val="47"/>
            <c:spPr>
              <a:solidFill>
                <a:srgbClr val="7030A0"/>
              </a:solidFill>
            </c:spPr>
          </c:dPt>
          <c:dLbls>
            <c:txPr>
              <a:bodyPr/>
              <a:lstStyle/>
              <a:p>
                <a:pPr>
                  <a:defRPr sz="2400" b="1"/>
                </a:pPr>
                <a:endParaRPr lang="pl-PL"/>
              </a:p>
            </c:txPr>
            <c:showPercent val="1"/>
          </c:dLbls>
          <c:cat>
            <c:strRef>
              <c:f>Arkusz1!$A$2:$A$3</c:f>
              <c:strCache>
                <c:ptCount val="2"/>
                <c:pt idx="0">
                  <c:v>Palacze</c:v>
                </c:pt>
                <c:pt idx="1">
                  <c:v>Osoby które nie palą regularnie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8000000</c:v>
                </c:pt>
                <c:pt idx="1">
                  <c:v>29970000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pl-PL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style val="4"/>
  <c:chart>
    <c:title>
      <c:tx>
        <c:rich>
          <a:bodyPr/>
          <a:lstStyle/>
          <a:p>
            <a:pPr>
              <a:defRPr/>
            </a:pPr>
            <a:r>
              <a:rPr lang="pl-PL" sz="1800" b="0" dirty="0"/>
              <a:t> Ilość </a:t>
            </a:r>
            <a:r>
              <a:rPr lang="pl-PL" sz="1800" b="0" dirty="0" smtClean="0"/>
              <a:t>wypijanego</a:t>
            </a:r>
            <a:r>
              <a:rPr lang="pl-PL" sz="1800" b="0" baseline="0" dirty="0" smtClean="0"/>
              <a:t> alkoholu w litrach</a:t>
            </a:r>
            <a:endParaRPr lang="pl-PL" sz="1800" b="0" dirty="0"/>
          </a:p>
        </c:rich>
      </c:tx>
      <c:layout/>
    </c:title>
    <c:plotArea>
      <c:layout>
        <c:manualLayout>
          <c:layoutTarget val="inner"/>
          <c:xMode val="edge"/>
          <c:yMode val="edge"/>
          <c:x val="0.1302952526395548"/>
          <c:y val="0.29085135989674182"/>
          <c:w val="0.47459628877375282"/>
          <c:h val="0.47856400886277833"/>
        </c:manualLayout>
      </c:layout>
      <c:barChart>
        <c:barDir val="col"/>
        <c:grouping val="clustered"/>
        <c:ser>
          <c:idx val="0"/>
          <c:order val="0"/>
          <c:tx>
            <c:strRef>
              <c:f>Arkusz1!$B$1</c:f>
              <c:strCache>
                <c:ptCount val="1"/>
                <c:pt idx="0">
                  <c:v> Ilość wypijanych alkoholi w litrach</c:v>
                </c:pt>
              </c:strCache>
            </c:strRef>
          </c:tx>
          <c:spPr>
            <a:solidFill>
              <a:srgbClr val="FFFF00"/>
            </a:solidFill>
          </c:spPr>
          <c:cat>
            <c:numRef>
              <c:f>Arkusz1!$A$2:$A$3</c:f>
              <c:numCache>
                <c:formatCode>General</c:formatCode>
                <c:ptCount val="2"/>
                <c:pt idx="0">
                  <c:v>2018</c:v>
                </c:pt>
                <c:pt idx="1">
                  <c:v>2019</c:v>
                </c:pt>
              </c:numCache>
            </c:numRef>
          </c:cat>
          <c:val>
            <c:numRef>
              <c:f>Arkusz1!$B$2:$B$3</c:f>
              <c:numCache>
                <c:formatCode>General</c:formatCode>
                <c:ptCount val="2"/>
                <c:pt idx="0">
                  <c:v>95.5</c:v>
                </c:pt>
                <c:pt idx="1">
                  <c:v>97.8</c:v>
                </c:pt>
              </c:numCache>
            </c:numRef>
          </c:val>
        </c:ser>
        <c:axId val="144936320"/>
        <c:axId val="146025088"/>
      </c:barChart>
      <c:catAx>
        <c:axId val="144936320"/>
        <c:scaling>
          <c:orientation val="minMax"/>
        </c:scaling>
        <c:axPos val="b"/>
        <c:numFmt formatCode="General" sourceLinked="1"/>
        <c:tickLblPos val="nextTo"/>
        <c:crossAx val="146025088"/>
        <c:crosses val="autoZero"/>
        <c:auto val="1"/>
        <c:lblAlgn val="ctr"/>
        <c:lblOffset val="100"/>
      </c:catAx>
      <c:valAx>
        <c:axId val="146025088"/>
        <c:scaling>
          <c:orientation val="minMax"/>
        </c:scaling>
        <c:axPos val="l"/>
        <c:majorGridlines/>
        <c:numFmt formatCode="General" sourceLinked="1"/>
        <c:tickLblPos val="nextTo"/>
        <c:crossAx val="144936320"/>
        <c:crosses val="autoZero"/>
        <c:crossBetween val="between"/>
      </c:valAx>
    </c:plotArea>
    <c:plotVisOnly val="1"/>
  </c:chart>
  <c:spPr>
    <a:ln>
      <a:solidFill>
        <a:schemeClr val="tx1"/>
      </a:solidFill>
    </a:ln>
  </c:spPr>
  <c:txPr>
    <a:bodyPr/>
    <a:lstStyle/>
    <a:p>
      <a:pPr>
        <a:defRPr sz="1800"/>
      </a:pPr>
      <a:endParaRPr lang="pl-PL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title>
      <c:tx>
        <c:rich>
          <a:bodyPr/>
          <a:lstStyle/>
          <a:p>
            <a:pPr>
              <a:defRPr sz="1800" b="0"/>
            </a:pPr>
            <a:r>
              <a:rPr lang="pl-PL" sz="1800" b="0" dirty="0" smtClean="0"/>
              <a:t>Osoby</a:t>
            </a:r>
            <a:endParaRPr lang="pl-PL" sz="1800" b="0" dirty="0"/>
          </a:p>
        </c:rich>
      </c:tx>
      <c:layout>
        <c:manualLayout>
          <c:xMode val="edge"/>
          <c:yMode val="edge"/>
          <c:x val="0.32514817721480122"/>
          <c:y val="4.4557054399155936E-2"/>
        </c:manualLayout>
      </c:layout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Osoby z problemem alkoholowym</c:v>
                </c:pt>
              </c:strCache>
            </c:strRef>
          </c:tx>
          <c:explosion val="25"/>
          <c:dPt>
            <c:idx val="0"/>
            <c:spPr>
              <a:solidFill>
                <a:srgbClr val="92D050"/>
              </a:solidFill>
            </c:spPr>
          </c:dPt>
          <c:dPt>
            <c:idx val="1"/>
            <c:spPr>
              <a:solidFill>
                <a:srgbClr val="00B0F0"/>
              </a:solidFill>
            </c:spPr>
          </c:dPt>
          <c:dLbls>
            <c:showPercent val="1"/>
          </c:dLbls>
          <c:cat>
            <c:strRef>
              <c:f>Arkusz1!$A$2:$A$3</c:f>
              <c:strCache>
                <c:ptCount val="2"/>
                <c:pt idx="0">
                  <c:v>Osoby uzależnione</c:v>
                </c:pt>
                <c:pt idx="1">
                  <c:v>Osoby niepijące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2500000</c:v>
                </c:pt>
                <c:pt idx="1">
                  <c:v>36011721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/>
    </c:legend>
    <c:plotVisOnly val="1"/>
  </c:chart>
  <c:spPr>
    <a:ln>
      <a:solidFill>
        <a:schemeClr val="tx1"/>
      </a:solidFill>
    </a:ln>
  </c:spPr>
  <c:txPr>
    <a:bodyPr/>
    <a:lstStyle/>
    <a:p>
      <a:pPr>
        <a:defRPr sz="1800"/>
      </a:pPr>
      <a:endParaRPr lang="pl-PL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D0DCCA-D641-489F-896C-7CEB5B744B68}" type="datetimeFigureOut">
              <a:rPr lang="pl-PL" smtClean="0"/>
              <a:pPr/>
              <a:t>24.11.2020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66B11F-8BC2-4FC9-91B1-5AF9283CD57D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8B846-BF67-4516-B896-0C2E8DDB7D0B}" type="datetimeFigureOut">
              <a:rPr lang="pl-PL" smtClean="0"/>
              <a:pPr/>
              <a:t>24.11.2020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BDF2F-D1C4-410B-A596-C00701D6BD09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8B846-BF67-4516-B896-0C2E8DDB7D0B}" type="datetimeFigureOut">
              <a:rPr lang="pl-PL" smtClean="0"/>
              <a:pPr/>
              <a:t>24.11.2020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BDF2F-D1C4-410B-A596-C00701D6BD09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8B846-BF67-4516-B896-0C2E8DDB7D0B}" type="datetimeFigureOut">
              <a:rPr lang="pl-PL" smtClean="0"/>
              <a:pPr/>
              <a:t>24.11.2020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BDF2F-D1C4-410B-A596-C00701D6BD09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8B846-BF67-4516-B896-0C2E8DDB7D0B}" type="datetimeFigureOut">
              <a:rPr lang="pl-PL" smtClean="0"/>
              <a:pPr/>
              <a:t>24.11.2020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BDF2F-D1C4-410B-A596-C00701D6BD09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8B846-BF67-4516-B896-0C2E8DDB7D0B}" type="datetimeFigureOut">
              <a:rPr lang="pl-PL" smtClean="0"/>
              <a:pPr/>
              <a:t>24.11.2020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BDF2F-D1C4-410B-A596-C00701D6BD09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8B846-BF67-4516-B896-0C2E8DDB7D0B}" type="datetimeFigureOut">
              <a:rPr lang="pl-PL" smtClean="0"/>
              <a:pPr/>
              <a:t>24.11.2020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BDF2F-D1C4-410B-A596-C00701D6BD09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8B846-BF67-4516-B896-0C2E8DDB7D0B}" type="datetimeFigureOut">
              <a:rPr lang="pl-PL" smtClean="0"/>
              <a:pPr/>
              <a:t>24.11.2020</a:t>
            </a:fld>
            <a:endParaRPr lang="pl-PL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BDF2F-D1C4-410B-A596-C00701D6BD09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8B846-BF67-4516-B896-0C2E8DDB7D0B}" type="datetimeFigureOut">
              <a:rPr lang="pl-PL" smtClean="0"/>
              <a:pPr/>
              <a:t>24.11.2020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BDF2F-D1C4-410B-A596-C00701D6BD09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8B846-BF67-4516-B896-0C2E8DDB7D0B}" type="datetimeFigureOut">
              <a:rPr lang="pl-PL" smtClean="0"/>
              <a:pPr/>
              <a:t>24.11.2020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BDF2F-D1C4-410B-A596-C00701D6BD09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8B846-BF67-4516-B896-0C2E8DDB7D0B}" type="datetimeFigureOut">
              <a:rPr lang="pl-PL" smtClean="0"/>
              <a:pPr/>
              <a:t>24.11.2020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BDF2F-D1C4-410B-A596-C00701D6BD09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8B846-BF67-4516-B896-0C2E8DDB7D0B}" type="datetimeFigureOut">
              <a:rPr lang="pl-PL" smtClean="0"/>
              <a:pPr/>
              <a:t>24.11.2020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BDF2F-D1C4-410B-A596-C00701D6BD09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8B846-BF67-4516-B896-0C2E8DDB7D0B}" type="datetimeFigureOut">
              <a:rPr lang="pl-PL" smtClean="0"/>
              <a:pPr/>
              <a:t>24.11.2020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CBDF2F-D1C4-410B-A596-C00701D6BD09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l.wikipedia.org/wiki/Wikipedia:Strona_g%C5%82%C3%B3wna" TargetMode="External"/><Relationship Id="rId7" Type="http://schemas.openxmlformats.org/officeDocument/2006/relationships/image" Target="../media/image13.jpeg"/><Relationship Id="rId2" Type="http://schemas.openxmlformats.org/officeDocument/2006/relationships/hyperlink" Target="https://pulsmedycyny.pl/z-powodu-palenia-co-roku-umiera-w-polsce-sredniej-wielkosci-miasto-945791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forbes.pl/gospodarka/produkcja-i-eksport-wyrobow-tytoniowych-z-polski-dane-za-2019-r/d2rcpjn" TargetMode="External"/><Relationship Id="rId5" Type="http://schemas.openxmlformats.org/officeDocument/2006/relationships/hyperlink" Target="https://stopuzaleznieniom.pl/fakty-o-alkoholu/statystyki-spozycia-alkoholu" TargetMode="External"/><Relationship Id="rId4" Type="http://schemas.openxmlformats.org/officeDocument/2006/relationships/hyperlink" Target="https://enel.pl/enelzdrowie/uroda/skutki-palenia-papierosow-i-ich-wplyw-na-zdrowie-choroby-palaczy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oney.pl/gospodarka/wiadomosci/artykul/eksport-polskiego-alkoholu-wartosc,55,0,2394935.html" TargetMode="External"/><Relationship Id="rId3" Type="http://schemas.openxmlformats.org/officeDocument/2006/relationships/hyperlink" Target="https://pl.wikipedia.org/wiki/Alkohol" TargetMode="External"/><Relationship Id="rId7" Type="http://schemas.openxmlformats.org/officeDocument/2006/relationships/hyperlink" Target="https://www.forbes.pl/gospodarka/ile-piwa-spozywa-i-produkuje-sie-w-polsce/3efpkg9" TargetMode="External"/><Relationship Id="rId2" Type="http://schemas.openxmlformats.org/officeDocument/2006/relationships/hyperlink" Target="https://www.portalspozywczy.pl/alkohole-uzywki/wiadomosci/polska-w-pierwszej-piatce-wsrod-krajow-o-najwiekszym-spozyciu-alkoholu-na-swiecie,144558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google.com/search?q=alkohol+wikipedia&amp;sxsrf=ALeKk022PQC0OJNadeDVCrKzlsg3y8tzkA:1606202940392&amp;source=lnms&amp;tbm=isch&amp;sa=X&amp;ved=2ahUKEwiexcud1JrtAhUKx4UKHRXhDg4Q_AUoAXoECAwQAw&amp;biw=1242&amp;bih=597" TargetMode="External"/><Relationship Id="rId5" Type="http://schemas.openxmlformats.org/officeDocument/2006/relationships/hyperlink" Target="https://stat.gov.pl/" TargetMode="External"/><Relationship Id="rId10" Type="http://schemas.openxmlformats.org/officeDocument/2006/relationships/image" Target="../media/image24.jpeg"/><Relationship Id="rId4" Type="http://schemas.openxmlformats.org/officeDocument/2006/relationships/hyperlink" Target="https://stopuzaleznieniom.pl/fakty-o-alkoholu/statystyki-spozycia-alkoholu/" TargetMode="External"/><Relationship Id="rId9" Type="http://schemas.openxmlformats.org/officeDocument/2006/relationships/hyperlink" Target="https://www.poradnikzdrowie.pl/psychologia/zdrowie-psychiczne/skutki-naduzywania-alkoholu-odwracalne-i-nieodwracalne-zmiany-w-aa-cgrj-KxhK-PmDx.html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928926" y="1071546"/>
            <a:ext cx="2928958" cy="1470025"/>
          </a:xfrm>
        </p:spPr>
        <p:txBody>
          <a:bodyPr/>
          <a:lstStyle/>
          <a:p>
            <a:r>
              <a:rPr lang="pl-PL" dirty="0" smtClean="0"/>
              <a:t>Konkurs </a:t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857356" y="2643182"/>
            <a:ext cx="5343540" cy="1281106"/>
          </a:xfrm>
        </p:spPr>
        <p:txBody>
          <a:bodyPr>
            <a:normAutofit lnSpcReduction="10000"/>
          </a:bodyPr>
          <a:lstStyle/>
          <a:p>
            <a:r>
              <a:rPr lang="pl-PL" sz="4000" dirty="0" smtClean="0">
                <a:solidFill>
                  <a:schemeClr val="tx1"/>
                </a:solidFill>
              </a:rPr>
              <a:t>Olga Grochowska kl. 8a SP4 w Bełchatowie </a:t>
            </a:r>
            <a:endParaRPr lang="pl-PL"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14282" y="1643050"/>
            <a:ext cx="5429288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pl-PL" sz="2100" dirty="0" smtClean="0"/>
              <a:t>Według badań, palacze są dwukrotnie bardziej narażeni na pierwsze oznaki siwienia przed trzydziestką.</a:t>
            </a:r>
          </a:p>
          <a:p>
            <a:pPr marL="342900" indent="-342900">
              <a:buFont typeface="+mj-lt"/>
              <a:buAutoNum type="arabicPeriod"/>
            </a:pPr>
            <a:endParaRPr lang="pl-PL" sz="2100" dirty="0" smtClean="0"/>
          </a:p>
          <a:p>
            <a:pPr marL="342900" indent="-342900">
              <a:buFont typeface="+mj-lt"/>
              <a:buAutoNum type="arabicPeriod"/>
            </a:pPr>
            <a:r>
              <a:rPr lang="pl-PL" sz="2100" dirty="0" smtClean="0"/>
              <a:t> Badania prowadzone w USA w 2011 roku wskazały, że siedmiu na dziesięciu ankietowanych palaczy deklarowało, że chce rzucić palenie. Czterech na dziesięciu przyznało, że nieskutecznie rzucało palenie </a:t>
            </a:r>
            <a:br>
              <a:rPr lang="pl-PL" sz="2100" dirty="0" smtClean="0"/>
            </a:br>
            <a:r>
              <a:rPr lang="pl-PL" sz="2100" dirty="0" smtClean="0"/>
              <a:t>w roku poprzedzającym badanie.</a:t>
            </a:r>
          </a:p>
          <a:p>
            <a:pPr marL="342900" indent="-342900">
              <a:buFont typeface="+mj-lt"/>
              <a:buAutoNum type="arabicPeriod"/>
            </a:pPr>
            <a:endParaRPr lang="pl-PL" sz="2100" dirty="0" smtClean="0"/>
          </a:p>
          <a:p>
            <a:pPr marL="342900" indent="-342900">
              <a:buFont typeface="+mj-lt"/>
              <a:buAutoNum type="arabicPeriod"/>
            </a:pPr>
            <a:r>
              <a:rPr lang="pl-PL" sz="2100" dirty="0" smtClean="0"/>
              <a:t>Według </a:t>
            </a:r>
            <a:r>
              <a:rPr lang="pl-PL" sz="2100" dirty="0" smtClean="0"/>
              <a:t>jednej z wielu teorii, osoby chore na schizofrenię palą tytoń jako podświadoma forma okaleczania. </a:t>
            </a:r>
          </a:p>
          <a:p>
            <a:pPr marL="342900" indent="-342900"/>
            <a:endParaRPr lang="pl-PL" sz="2100" dirty="0"/>
          </a:p>
        </p:txBody>
      </p:sp>
      <p:sp>
        <p:nvSpPr>
          <p:cNvPr id="3" name="Prostokąt 2"/>
          <p:cNvSpPr/>
          <p:nvPr/>
        </p:nvSpPr>
        <p:spPr>
          <a:xfrm>
            <a:off x="1714480" y="214290"/>
            <a:ext cx="5798768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5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Ciekawostek</a:t>
            </a:r>
            <a:r>
              <a:rPr lang="pl-PL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pl-PL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ciąg dalszy</a:t>
            </a:r>
            <a:endParaRPr lang="pl-PL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6" name="Picture 2" descr="10 potwornickich ciekawostek na temat papierosów - Joe Monst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4000504"/>
            <a:ext cx="3143272" cy="26648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030" name="AutoShape 6" descr="10 potwornickich ciekawostek na temat papierosów - Joe Mons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032" name="Picture 8" descr="10 potwornickich ciekawostek na temat papierosów - Joe Monst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1285860"/>
            <a:ext cx="3071866" cy="23317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428992" y="500042"/>
            <a:ext cx="21799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Źródła </a:t>
            </a:r>
            <a:endParaRPr lang="pl-PL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0" y="1428737"/>
            <a:ext cx="878684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pl-PL" u="sng" dirty="0" smtClean="0">
                <a:hlinkClick r:id="rId2"/>
              </a:rPr>
              <a:t> https://pulsmedycyny.pl/z-powodu-palenia-co-roku-umiera-w-polsce-sredniej-wielkosci-  miasto-945791</a:t>
            </a:r>
            <a:endParaRPr lang="pl-PL" dirty="0" smtClean="0"/>
          </a:p>
          <a:p>
            <a:pPr>
              <a:buFont typeface="Wingdings" pitchFamily="2" charset="2"/>
              <a:buChar char="v"/>
            </a:pPr>
            <a:r>
              <a:rPr lang="pl-PL" dirty="0" smtClean="0"/>
              <a:t> </a:t>
            </a:r>
            <a:r>
              <a:rPr lang="pl-PL" sz="2000" u="sng" dirty="0" smtClean="0">
                <a:hlinkClick r:id="rId3"/>
              </a:rPr>
              <a:t>https://pl.wikipedia.org/wiki/Wikipedia:Strona_g%C5%82%C3%B3wna</a:t>
            </a:r>
            <a:endParaRPr lang="pl-PL" sz="2000" dirty="0" smtClean="0"/>
          </a:p>
          <a:p>
            <a:pPr>
              <a:buFont typeface="Wingdings" pitchFamily="2" charset="2"/>
              <a:buChar char="v"/>
            </a:pPr>
            <a:r>
              <a:rPr lang="pl-PL" sz="2000" u="sng" dirty="0" smtClean="0">
                <a:hlinkClick r:id="rId4"/>
              </a:rPr>
              <a:t>  https://enel.pl/enelzdrowie/uroda/skutki-palenia-papierosow-i-ich-wplyw-na-zdrowie-choroby-palaczy</a:t>
            </a:r>
            <a:endParaRPr lang="pl-PL" sz="2000" u="sng" dirty="0" smtClean="0"/>
          </a:p>
          <a:p>
            <a:pPr>
              <a:buFont typeface="Wingdings" pitchFamily="2" charset="2"/>
              <a:buChar char="v"/>
            </a:pPr>
            <a:r>
              <a:rPr lang="pl-PL" sz="2000" u="sng" dirty="0" smtClean="0">
                <a:hlinkClick r:id="rId5"/>
              </a:rPr>
              <a:t> https://stopuzaleznieniom.pl/fakty-o-alkoholu/statystyki-spozycia-alkoholu</a:t>
            </a:r>
            <a:endParaRPr lang="pl-PL" sz="2000" dirty="0" smtClean="0"/>
          </a:p>
          <a:p>
            <a:r>
              <a:rPr lang="pl-PL" sz="2000" u="sng" dirty="0" smtClean="0"/>
              <a:t> </a:t>
            </a:r>
            <a:r>
              <a:rPr lang="pl-PL" sz="2000" u="sng" dirty="0" smtClean="0">
                <a:hlinkClick r:id="rId6"/>
              </a:rPr>
              <a:t>https://www.forbes.pl/gospodarka/produkcja-i-eksport-wyrobow-tytoniowych-z-polski-dane-za-2019-r/d2rcpjn</a:t>
            </a:r>
            <a:endParaRPr lang="pl-PL" sz="2000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214282" y="4214818"/>
            <a:ext cx="550072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Palenie pogarsza jakość życia</a:t>
            </a:r>
          </a:p>
          <a:p>
            <a:pPr algn="ctr"/>
            <a:r>
              <a:rPr lang="pl-PL" sz="2000" dirty="0" smtClean="0">
                <a:solidFill>
                  <a:srgbClr val="FF0000"/>
                </a:solidFill>
              </a:rPr>
              <a:t>Drogi oddechowe zwężają się, a to utrudnia przepływ powietrza w obu kierunkach. </a:t>
            </a:r>
            <a:br>
              <a:rPr lang="pl-PL" sz="2000" dirty="0" smtClean="0">
                <a:solidFill>
                  <a:srgbClr val="FF0000"/>
                </a:solidFill>
              </a:rPr>
            </a:br>
            <a:r>
              <a:rPr lang="pl-PL" sz="2000" dirty="0" smtClean="0">
                <a:solidFill>
                  <a:srgbClr val="FF0000"/>
                </a:solidFill>
              </a:rPr>
              <a:t>Występują problemy z oddychaniem </a:t>
            </a:r>
            <a:br>
              <a:rPr lang="pl-PL" sz="2000" dirty="0" smtClean="0">
                <a:solidFill>
                  <a:srgbClr val="FF0000"/>
                </a:solidFill>
              </a:rPr>
            </a:br>
            <a:r>
              <a:rPr lang="pl-PL" sz="2000" dirty="0" smtClean="0">
                <a:solidFill>
                  <a:srgbClr val="FF0000"/>
                </a:solidFill>
              </a:rPr>
              <a:t>i często traci się oddech. </a:t>
            </a:r>
            <a:endParaRPr lang="pl-PL" sz="2000" dirty="0">
              <a:solidFill>
                <a:srgbClr val="FF0000"/>
              </a:solidFill>
            </a:endParaRPr>
          </a:p>
        </p:txBody>
      </p:sp>
      <p:pic>
        <p:nvPicPr>
          <p:cNvPr id="2050" name="Picture 2" descr="Zobacz obraz źródłowy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00760" y="4071942"/>
            <a:ext cx="2643206" cy="22409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AutoShape 4" descr="10 potwornickich ciekawostek na temat papierosów - Joe Mons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4" name="Prostokąt 3"/>
          <p:cNvSpPr/>
          <p:nvPr/>
        </p:nvSpPr>
        <p:spPr>
          <a:xfrm>
            <a:off x="714348" y="214290"/>
            <a:ext cx="785818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Czym jest alkohol?</a:t>
            </a:r>
            <a:endParaRPr lang="pl-PL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357158" y="1357298"/>
            <a:ext cx="4643470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 </a:t>
            </a:r>
            <a:r>
              <a:rPr lang="pl-PL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Alkohol</a:t>
            </a:r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kolejna popularna używka</a:t>
            </a:r>
            <a:r>
              <a:rPr lang="pl-PL" sz="2000" dirty="0" smtClean="0"/>
              <a:t>  </a:t>
            </a:r>
          </a:p>
          <a:p>
            <a:endParaRPr lang="pl-PL" sz="2000" dirty="0" smtClean="0"/>
          </a:p>
          <a:p>
            <a:endParaRPr lang="pl-PL" sz="2000" dirty="0" smtClean="0"/>
          </a:p>
          <a:p>
            <a:r>
              <a:rPr lang="pl-PL" sz="2000" dirty="0" smtClean="0"/>
              <a:t>Napój zawierający etanol.</a:t>
            </a:r>
            <a:br>
              <a:rPr lang="pl-PL" sz="2000" dirty="0" smtClean="0"/>
            </a:br>
            <a:r>
              <a:rPr lang="pl-PL" sz="2000" dirty="0" smtClean="0"/>
              <a:t>Do napojów alkoholowych zaliczamy m. in.:</a:t>
            </a:r>
            <a:r>
              <a:rPr lang="pl-PL" sz="2000" dirty="0" smtClean="0"/>
              <a:t> piwo,</a:t>
            </a:r>
            <a:r>
              <a:rPr lang="pl-PL" sz="2000" dirty="0" smtClean="0"/>
              <a:t> </a:t>
            </a:r>
            <a:r>
              <a:rPr lang="pl-PL" sz="2000" dirty="0" smtClean="0"/>
              <a:t>wino</a:t>
            </a:r>
            <a:r>
              <a:rPr lang="pl-PL" sz="2000" dirty="0" smtClean="0"/>
              <a:t> oraz alkohole spirytusowe. 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W </a:t>
            </a:r>
            <a:r>
              <a:rPr lang="pl-PL" sz="2000" dirty="0" smtClean="0"/>
              <a:t>Polsce, według definicji ustawowej, napój alkoholowy to każdy produkt przeznaczony do spożycia zawierający więcej niż 0,5% alkoholu etylowego</a:t>
            </a:r>
            <a:endParaRPr lang="pl-PL" sz="2000" dirty="0"/>
          </a:p>
        </p:txBody>
      </p:sp>
      <p:pic>
        <p:nvPicPr>
          <p:cNvPr id="24582" name="Picture 6" descr="Spirituose – Wikiped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4071942"/>
            <a:ext cx="4500594" cy="24790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4584" name="Picture 8" descr="Alkoho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928670"/>
            <a:ext cx="3429024" cy="24788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000364" y="357166"/>
            <a:ext cx="28123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Statystki </a:t>
            </a:r>
            <a:endParaRPr lang="pl-PL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285720" y="2285992"/>
            <a:ext cx="500066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2000" dirty="0" smtClean="0"/>
          </a:p>
          <a:p>
            <a:endParaRPr lang="pl-PL" sz="2000" dirty="0" smtClean="0"/>
          </a:p>
          <a:p>
            <a:r>
              <a:rPr lang="pl-PL" sz="2000" dirty="0" smtClean="0"/>
              <a:t> Według GUS  w 2019 </a:t>
            </a:r>
            <a:r>
              <a:rPr lang="pl-PL" sz="2000" dirty="0" smtClean="0"/>
              <a:t>r. </a:t>
            </a:r>
            <a:r>
              <a:rPr lang="pl-PL" sz="2000" dirty="0" smtClean="0"/>
              <a:t>przeciętny Polak wypił około 97,8 litra alkoholu w przeliczeniu na czysty spirytus. 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W </a:t>
            </a:r>
            <a:r>
              <a:rPr lang="pl-PL" sz="2000" dirty="0" smtClean="0"/>
              <a:t>porównaniu z 2018 </a:t>
            </a:r>
            <a:r>
              <a:rPr lang="pl-PL" sz="2000" dirty="0" smtClean="0"/>
              <a:t>r. </a:t>
            </a:r>
            <a:r>
              <a:rPr lang="pl-PL" sz="2000" dirty="0" smtClean="0"/>
              <a:t>odnotowujemy wzrost o </a:t>
            </a:r>
            <a:r>
              <a:rPr lang="pl-PL" sz="2000" dirty="0" smtClean="0"/>
              <a:t>23 litry. Jest </a:t>
            </a:r>
            <a:r>
              <a:rPr lang="pl-PL" sz="2000" dirty="0" smtClean="0"/>
              <a:t>to największy przyrost od kiedy zaczęto prowadzić badania, czyli od 1993 roku. </a:t>
            </a:r>
          </a:p>
          <a:p>
            <a:endParaRPr lang="pl-PL" sz="2000" dirty="0" smtClean="0"/>
          </a:p>
          <a:p>
            <a:r>
              <a:rPr lang="pl-PL" sz="2000" dirty="0" smtClean="0"/>
              <a:t>GUS stwierdza, </a:t>
            </a:r>
            <a:r>
              <a:rPr lang="pl-PL" sz="2000" dirty="0" smtClean="0"/>
              <a:t>iż</a:t>
            </a:r>
            <a:r>
              <a:rPr lang="pl-PL" sz="2000" dirty="0" smtClean="0"/>
              <a:t> </a:t>
            </a:r>
            <a:r>
              <a:rPr lang="pl-PL" sz="2000" dirty="0" smtClean="0"/>
              <a:t>znaczny wzrost nastąpił w produktach alkoholowych opartych na spirytusie. W liczbach jest to wzrost od 33 litra do 37 litra w porównaniu z 2018 rokiem. </a:t>
            </a:r>
            <a:endParaRPr lang="pl-PL" sz="2000" dirty="0"/>
          </a:p>
        </p:txBody>
      </p:sp>
      <p:pic>
        <p:nvPicPr>
          <p:cNvPr id="1026" name="Picture 2" descr="Zobacz obraz źródłow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3929066"/>
            <a:ext cx="3357554" cy="23574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5" name="pole tekstowe 4"/>
          <p:cNvSpPr txBox="1"/>
          <p:nvPr/>
        </p:nvSpPr>
        <p:spPr>
          <a:xfrm>
            <a:off x="285720" y="1285861"/>
            <a:ext cx="85725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FF0000"/>
                </a:solidFill>
              </a:rPr>
              <a:t>Z najnowszych  badań wynika, iż problem nadużywania  alkoholu dotyczy 2,5 miliona Polaków.  </a:t>
            </a:r>
          </a:p>
          <a:p>
            <a:pPr algn="ctr"/>
            <a:r>
              <a:rPr lang="pl-PL" sz="2400" b="1" dirty="0" smtClean="0">
                <a:solidFill>
                  <a:srgbClr val="FF0000"/>
                </a:solidFill>
              </a:rPr>
              <a:t> Aż 900 tysięcy z nich jest uzależnionych od tej używki.</a:t>
            </a:r>
          </a:p>
          <a:p>
            <a:endParaRPr lang="pl-P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Wykres 1"/>
          <p:cNvGraphicFramePr/>
          <p:nvPr/>
        </p:nvGraphicFramePr>
        <p:xfrm>
          <a:off x="3643306" y="285728"/>
          <a:ext cx="4857784" cy="29606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Wykres 2"/>
          <p:cNvGraphicFramePr/>
          <p:nvPr/>
        </p:nvGraphicFramePr>
        <p:xfrm>
          <a:off x="357158" y="3500438"/>
          <a:ext cx="4429156" cy="31353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pole tekstowe 3"/>
          <p:cNvSpPr txBox="1"/>
          <p:nvPr/>
        </p:nvSpPr>
        <p:spPr>
          <a:xfrm>
            <a:off x="428596" y="714356"/>
            <a:ext cx="31432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solidFill>
                  <a:srgbClr val="FF0000"/>
                </a:solidFill>
              </a:rPr>
              <a:t>Ilość </a:t>
            </a:r>
            <a:r>
              <a:rPr lang="pl-PL" sz="2400" dirty="0" smtClean="0">
                <a:solidFill>
                  <a:srgbClr val="FF0000"/>
                </a:solidFill>
              </a:rPr>
              <a:t>wypijanego alkoholu przez jednego obywatela </a:t>
            </a:r>
            <a:r>
              <a:rPr lang="pl-PL" sz="2400" dirty="0" smtClean="0">
                <a:solidFill>
                  <a:srgbClr val="FF0000"/>
                </a:solidFill>
              </a:rPr>
              <a:t>wzrasta </a:t>
            </a:r>
            <a:br>
              <a:rPr lang="pl-PL" sz="2400" dirty="0" smtClean="0">
                <a:solidFill>
                  <a:srgbClr val="FF0000"/>
                </a:solidFill>
              </a:rPr>
            </a:br>
            <a:r>
              <a:rPr lang="pl-PL" sz="2400" dirty="0" smtClean="0">
                <a:solidFill>
                  <a:srgbClr val="FF0000"/>
                </a:solidFill>
              </a:rPr>
              <a:t>z roku na rok.</a:t>
            </a:r>
            <a:endParaRPr lang="pl-PL" sz="2400" dirty="0">
              <a:solidFill>
                <a:srgbClr val="FF0000"/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5429256" y="4429132"/>
            <a:ext cx="31432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solidFill>
                  <a:srgbClr val="FF0000"/>
                </a:solidFill>
              </a:rPr>
              <a:t>Problem nadużywania alkoholu dotyczy aż 6% Polaków i ciągle wzrasta.</a:t>
            </a:r>
            <a:endParaRPr lang="pl-PL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143108" y="357166"/>
            <a:ext cx="379635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Polska i </a:t>
            </a:r>
            <a:r>
              <a:rPr lang="pl-PL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alkohol</a:t>
            </a:r>
            <a:endParaRPr lang="pl-PL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2357422" y="2786058"/>
            <a:ext cx="368199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Polska a świat</a:t>
            </a:r>
            <a:endParaRPr lang="pl-PL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142844" y="1285860"/>
            <a:ext cx="87868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/>
              <a:t>W Polce istnieje aż 300 rodzajów browarów. </a:t>
            </a:r>
            <a:r>
              <a:rPr lang="pl-PL" sz="2400" dirty="0" smtClean="0"/>
              <a:t>Powstanie branży piwnej, wygenerowało </a:t>
            </a:r>
            <a:r>
              <a:rPr lang="pl-PL" sz="2400" dirty="0" smtClean="0"/>
              <a:t>dla polskiej gospodarki dodatkowe 19,4 mld złotych</a:t>
            </a:r>
            <a:r>
              <a:rPr lang="pl-PL" sz="2400" dirty="0" smtClean="0"/>
              <a:t>. Polacy najczęściej</a:t>
            </a:r>
            <a:r>
              <a:rPr lang="pl-PL" sz="2400" dirty="0" smtClean="0"/>
              <a:t> </a:t>
            </a:r>
            <a:r>
              <a:rPr lang="pl-PL" sz="2400" dirty="0" smtClean="0"/>
              <a:t>piją </a:t>
            </a:r>
            <a:r>
              <a:rPr lang="pl-PL" sz="2400" dirty="0" smtClean="0"/>
              <a:t>piwo (56</a:t>
            </a:r>
            <a:r>
              <a:rPr lang="pl-PL" sz="2400" dirty="0" smtClean="0"/>
              <a:t>%), wódka stanowi (36%), natomiast wino (8%).</a:t>
            </a:r>
            <a:endParaRPr lang="pl-PL" sz="24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428596" y="3857628"/>
            <a:ext cx="77153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/>
              <a:t>Polska znajduje się w pierwszej piątce największych producentów piwa w Europie. Zajmujemy </a:t>
            </a:r>
            <a:r>
              <a:rPr lang="pl-PL" sz="2400" dirty="0" smtClean="0"/>
              <a:t>również, </a:t>
            </a:r>
            <a:r>
              <a:rPr lang="pl-PL" sz="2400" dirty="0" smtClean="0"/>
              <a:t>czwarte niechlubne miejsce w Europie pod względem średniej ilości wypijanych alkoholi na jednego obywatela. Zdaniem </a:t>
            </a:r>
            <a:r>
              <a:rPr lang="pl-PL" sz="2400" dirty="0" smtClean="0"/>
              <a:t>ekspertów, </a:t>
            </a:r>
            <a:r>
              <a:rPr lang="pl-PL" sz="2400" dirty="0" smtClean="0"/>
              <a:t>w 2020 r., </a:t>
            </a:r>
            <a:r>
              <a:rPr lang="pl-PL" sz="2400" dirty="0" smtClean="0"/>
              <a:t>wartość sprzedanego za granicę alkoholu, wyniesie </a:t>
            </a:r>
            <a:r>
              <a:rPr lang="pl-PL" sz="2400" dirty="0" smtClean="0"/>
              <a:t>ponad 200 mln euro. </a:t>
            </a:r>
            <a:endParaRPr lang="pl-P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143108" y="357166"/>
            <a:ext cx="4441537" cy="150810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Choroby? </a:t>
            </a:r>
          </a:p>
          <a:p>
            <a:pPr algn="ctr"/>
            <a:r>
              <a:rPr lang="pl-PL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Niezliczone ilości!</a:t>
            </a:r>
            <a:r>
              <a:rPr lang="pl-PL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endParaRPr lang="pl-PL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428596" y="1928802"/>
            <a:ext cx="8143932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sz="2000" b="1" dirty="0" smtClean="0"/>
              <a:t> Choroby </a:t>
            </a:r>
            <a:r>
              <a:rPr lang="pl-PL" sz="2000" b="1" dirty="0" smtClean="0"/>
              <a:t>układu </a:t>
            </a:r>
            <a:r>
              <a:rPr lang="pl-PL" sz="2000" b="1" dirty="0" smtClean="0"/>
              <a:t>pokarmowego</a:t>
            </a:r>
            <a:r>
              <a:rPr lang="pl-PL" sz="2000" b="1" dirty="0" smtClean="0"/>
              <a:t> </a:t>
            </a:r>
            <a:r>
              <a:rPr lang="pl-PL" sz="2000" b="1" dirty="0" smtClean="0"/>
              <a:t>takie jak:</a:t>
            </a:r>
            <a:r>
              <a:rPr lang="pl-PL" sz="2000" dirty="0" smtClean="0"/>
              <a:t> </a:t>
            </a:r>
            <a:endParaRPr lang="pl-PL" sz="2000" dirty="0" smtClean="0"/>
          </a:p>
          <a:p>
            <a:pPr>
              <a:buFont typeface="Wingdings" pitchFamily="2" charset="2"/>
              <a:buChar char="§"/>
            </a:pPr>
            <a:r>
              <a:rPr lang="pl-PL" sz="2000" dirty="0" smtClean="0"/>
              <a:t> biegunka;</a:t>
            </a:r>
            <a:endParaRPr lang="pl-PL" sz="2000" dirty="0" smtClean="0"/>
          </a:p>
          <a:p>
            <a:pPr>
              <a:buFont typeface="Wingdings" pitchFamily="2" charset="2"/>
              <a:buChar char="§"/>
            </a:pPr>
            <a:r>
              <a:rPr lang="pl-PL" sz="2000" dirty="0" smtClean="0"/>
              <a:t> refluks żołądkowo-pokarmowy;</a:t>
            </a:r>
            <a:endParaRPr lang="pl-PL" sz="2000" dirty="0" smtClean="0"/>
          </a:p>
          <a:p>
            <a:pPr>
              <a:buFont typeface="Wingdings" pitchFamily="2" charset="2"/>
              <a:buChar char="§"/>
            </a:pPr>
            <a:r>
              <a:rPr lang="pl-PL" sz="2000" dirty="0" smtClean="0"/>
              <a:t> zespół </a:t>
            </a:r>
            <a:r>
              <a:rPr lang="pl-PL" sz="2000" dirty="0" smtClean="0"/>
              <a:t>Mallory'ego-Weisa; </a:t>
            </a:r>
            <a:endParaRPr lang="pl-PL" sz="2000" dirty="0" smtClean="0"/>
          </a:p>
          <a:p>
            <a:pPr>
              <a:buFont typeface="Wingdings" pitchFamily="2" charset="2"/>
              <a:buChar char="§"/>
            </a:pPr>
            <a:r>
              <a:rPr lang="pl-PL" sz="2000" dirty="0" smtClean="0"/>
              <a:t> wzdęcia</a:t>
            </a:r>
            <a:r>
              <a:rPr lang="pl-PL" sz="2000" dirty="0" smtClean="0"/>
              <a:t>, przewlekłe nudności.</a:t>
            </a:r>
          </a:p>
          <a:p>
            <a:endParaRPr lang="pl-PL" b="1" dirty="0"/>
          </a:p>
        </p:txBody>
      </p:sp>
      <p:pic>
        <p:nvPicPr>
          <p:cNvPr id="1026" name="Picture 2" descr="Premium Wektor | Zdrowa Wątroba I Marskość Wątrob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4143380"/>
            <a:ext cx="4086279" cy="186689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pole tekstowe 4"/>
          <p:cNvSpPr txBox="1"/>
          <p:nvPr/>
        </p:nvSpPr>
        <p:spPr>
          <a:xfrm>
            <a:off x="357158" y="4143380"/>
            <a:ext cx="18573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solidFill>
                  <a:srgbClr val="FF0000"/>
                </a:solidFill>
              </a:rPr>
              <a:t>Wątroba osoby niepijącej </a:t>
            </a:r>
            <a:r>
              <a:rPr lang="pl-PL" sz="2400" dirty="0" smtClean="0">
                <a:solidFill>
                  <a:srgbClr val="FF0000"/>
                </a:solidFill>
              </a:rPr>
              <a:t>→</a:t>
            </a:r>
            <a:endParaRPr lang="pl-PL" sz="2400" dirty="0">
              <a:solidFill>
                <a:srgbClr val="FF0000"/>
              </a:solidFill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7072330" y="4572008"/>
            <a:ext cx="19288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solidFill>
                  <a:srgbClr val="FF0000"/>
                </a:solidFill>
              </a:rPr>
              <a:t>Wątroba</a:t>
            </a:r>
          </a:p>
          <a:p>
            <a:r>
              <a:rPr lang="pl-PL" sz="2000" b="1" dirty="0" smtClean="0">
                <a:solidFill>
                  <a:srgbClr val="FF0000"/>
                </a:solidFill>
              </a:rPr>
              <a:t>← alkoholika </a:t>
            </a:r>
            <a:endParaRPr lang="pl-PL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285984" y="500042"/>
            <a:ext cx="42729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Inne choroby </a:t>
            </a:r>
            <a:endParaRPr lang="pl-PL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285720" y="1428736"/>
            <a:ext cx="3571900" cy="3764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Choroby wątroby :</a:t>
            </a:r>
          </a:p>
          <a:p>
            <a:pPr>
              <a:buFont typeface="Wingdings" pitchFamily="2" charset="2"/>
              <a:buChar char="§"/>
            </a:pPr>
            <a:r>
              <a:rPr lang="pl-PL" dirty="0" smtClean="0"/>
              <a:t> </a:t>
            </a:r>
            <a:r>
              <a:rPr lang="pl-PL" dirty="0" smtClean="0"/>
              <a:t>marskość wątroby;</a:t>
            </a:r>
            <a:endParaRPr lang="pl-PL" dirty="0" smtClean="0"/>
          </a:p>
          <a:p>
            <a:pPr>
              <a:buFont typeface="Wingdings" pitchFamily="2" charset="2"/>
              <a:buChar char="§"/>
            </a:pPr>
            <a:r>
              <a:rPr lang="pl-PL" dirty="0" smtClean="0"/>
              <a:t> </a:t>
            </a:r>
            <a:r>
              <a:rPr lang="pl-PL" dirty="0" smtClean="0"/>
              <a:t>alkoholowe </a:t>
            </a:r>
            <a:r>
              <a:rPr lang="pl-PL" dirty="0" smtClean="0"/>
              <a:t>stłuszczenie </a:t>
            </a:r>
            <a:r>
              <a:rPr lang="pl-PL" dirty="0" smtClean="0"/>
              <a:t>wątroby; </a:t>
            </a:r>
            <a:endParaRPr lang="pl-PL" dirty="0" smtClean="0"/>
          </a:p>
          <a:p>
            <a:pPr>
              <a:buFont typeface="Wingdings" pitchFamily="2" charset="2"/>
              <a:buChar char="§"/>
            </a:pPr>
            <a:r>
              <a:rPr lang="pl-PL" dirty="0" smtClean="0"/>
              <a:t> </a:t>
            </a:r>
            <a:r>
              <a:rPr lang="pl-PL" dirty="0" smtClean="0"/>
              <a:t>zapalenie wątroby; </a:t>
            </a:r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pPr>
              <a:buFont typeface="Arial" pitchFamily="34" charset="0"/>
              <a:buChar char="•"/>
            </a:pP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Nowotwory</a:t>
            </a:r>
          </a:p>
          <a:p>
            <a:pPr fontAlgn="base">
              <a:buFont typeface="Wingdings" pitchFamily="2" charset="2"/>
              <a:buChar char="§"/>
            </a:pPr>
            <a:r>
              <a:rPr lang="pl-PL" dirty="0" smtClean="0"/>
              <a:t> </a:t>
            </a:r>
            <a:r>
              <a:rPr lang="pl-PL" dirty="0" smtClean="0"/>
              <a:t>rak przełyku</a:t>
            </a:r>
            <a:endParaRPr lang="pl-PL" dirty="0" smtClean="0"/>
          </a:p>
          <a:p>
            <a:pPr fontAlgn="base">
              <a:buFont typeface="Wingdings" pitchFamily="2" charset="2"/>
              <a:buChar char="§"/>
            </a:pPr>
            <a:r>
              <a:rPr lang="pl-PL" dirty="0" smtClean="0"/>
              <a:t> rak </a:t>
            </a:r>
            <a:r>
              <a:rPr lang="pl-PL" dirty="0" smtClean="0"/>
              <a:t>gardła</a:t>
            </a:r>
          </a:p>
          <a:p>
            <a:pPr fontAlgn="base">
              <a:buFont typeface="Wingdings" pitchFamily="2" charset="2"/>
              <a:buChar char="§"/>
            </a:pPr>
            <a:r>
              <a:rPr lang="pl-PL" dirty="0" smtClean="0"/>
              <a:t> rak </a:t>
            </a:r>
            <a:r>
              <a:rPr lang="pl-PL" dirty="0" smtClean="0"/>
              <a:t>jamy ustnej</a:t>
            </a:r>
          </a:p>
          <a:p>
            <a:pPr fontAlgn="base">
              <a:buFont typeface="Wingdings" pitchFamily="2" charset="2"/>
              <a:buChar char="§"/>
            </a:pPr>
            <a:r>
              <a:rPr lang="pl-PL" dirty="0" smtClean="0"/>
              <a:t> rak </a:t>
            </a:r>
            <a:r>
              <a:rPr lang="pl-PL" dirty="0" smtClean="0"/>
              <a:t>wątroby</a:t>
            </a:r>
          </a:p>
          <a:p>
            <a:pPr fontAlgn="base">
              <a:buFont typeface="Wingdings" pitchFamily="2" charset="2"/>
              <a:buChar char="§"/>
            </a:pPr>
            <a:r>
              <a:rPr lang="pl-PL" dirty="0" smtClean="0"/>
              <a:t> rak </a:t>
            </a:r>
            <a:r>
              <a:rPr lang="pl-PL" dirty="0" smtClean="0"/>
              <a:t>jelita grubego</a:t>
            </a:r>
          </a:p>
          <a:p>
            <a:pPr>
              <a:buFont typeface="Wingdings" pitchFamily="2" charset="2"/>
              <a:buChar char="v"/>
            </a:pP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2571736" y="2714620"/>
            <a:ext cx="28575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Choroby układy </a:t>
            </a: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nerwowego</a:t>
            </a:r>
            <a:endParaRPr lang="pl-PL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§"/>
            </a:pPr>
            <a:r>
              <a:rPr lang="pl-PL" dirty="0" smtClean="0"/>
              <a:t> zaburzenia mowy </a:t>
            </a:r>
          </a:p>
          <a:p>
            <a:pPr>
              <a:buFont typeface="Wingdings" pitchFamily="2" charset="2"/>
              <a:buChar char="§"/>
            </a:pPr>
            <a:r>
              <a:rPr lang="pl-PL" dirty="0" smtClean="0"/>
              <a:t> zaburzenia widzenia</a:t>
            </a:r>
          </a:p>
          <a:p>
            <a:pPr>
              <a:buFont typeface="Wingdings" pitchFamily="2" charset="2"/>
              <a:buChar char="§"/>
            </a:pPr>
            <a:r>
              <a:rPr lang="pl-PL" dirty="0" smtClean="0"/>
              <a:t> polineuropatia </a:t>
            </a:r>
            <a:r>
              <a:rPr lang="pl-PL" dirty="0" smtClean="0"/>
              <a:t>alkoholowa</a:t>
            </a:r>
            <a:endParaRPr lang="pl-PL" dirty="0" smtClean="0"/>
          </a:p>
          <a:p>
            <a:endParaRPr lang="pl-PL" dirty="0" smtClean="0"/>
          </a:p>
          <a:p>
            <a:pPr algn="ctr">
              <a:buFont typeface="Arial" pitchFamily="34" charset="0"/>
              <a:buChar char="•"/>
            </a:pP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Choroby psychiczne </a:t>
            </a:r>
          </a:p>
          <a:p>
            <a:pPr algn="ctr">
              <a:buFont typeface="Wingdings" pitchFamily="2" charset="2"/>
              <a:buChar char="§"/>
            </a:pPr>
            <a:r>
              <a:rPr lang="pl-PL" dirty="0" smtClean="0"/>
              <a:t> uzależnienie od </a:t>
            </a:r>
            <a:r>
              <a:rPr lang="pl-PL" dirty="0" smtClean="0"/>
              <a:t>alkoholu </a:t>
            </a:r>
          </a:p>
          <a:p>
            <a:pPr algn="ctr">
              <a:buFont typeface="Wingdings" pitchFamily="2" charset="2"/>
              <a:buChar char="§"/>
            </a:pPr>
            <a:r>
              <a:rPr lang="pl-PL" dirty="0" smtClean="0"/>
              <a:t> zespół </a:t>
            </a:r>
            <a:r>
              <a:rPr lang="pl-PL" dirty="0" smtClean="0"/>
              <a:t>abstynencyjny </a:t>
            </a:r>
            <a:endParaRPr lang="pl-PL" dirty="0"/>
          </a:p>
        </p:txBody>
      </p:sp>
      <p:pic>
        <p:nvPicPr>
          <p:cNvPr id="30722" name="Picture 2" descr="Uzależnienie od alkoholu to choroba mózgu :: MedExpress.p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3857628"/>
            <a:ext cx="3337315" cy="21431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0724" name="Picture 4" descr="Choroby somatyczne spowodowanie używaniem alkoholu | Psychiatria - Medycyna  Praktyczna dla pacjentó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1428736"/>
            <a:ext cx="2857520" cy="23574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0726" name="Picture 6" descr="Picie alkoholu osłabia mięśnie i kości - STOPuzależnieniom.p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4785616"/>
            <a:ext cx="1714512" cy="17533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214678" y="214290"/>
            <a:ext cx="298363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</a:t>
            </a:r>
            <a:r>
              <a:rPr lang="pl-PL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iekawostki</a:t>
            </a:r>
            <a:endParaRPr lang="pl-PL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428596" y="1142984"/>
            <a:ext cx="87154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Nigdy nie pijesz </a:t>
            </a: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 - 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pl-PL" dirty="0" smtClean="0"/>
              <a:t>adania </a:t>
            </a:r>
            <a:r>
              <a:rPr lang="pl-PL" dirty="0" smtClean="0"/>
              <a:t>sugerują, </a:t>
            </a:r>
            <a:r>
              <a:rPr lang="pl-PL" dirty="0" smtClean="0"/>
              <a:t>iż </a:t>
            </a:r>
            <a:r>
              <a:rPr lang="pl-PL" dirty="0" smtClean="0"/>
              <a:t>w </a:t>
            </a:r>
            <a:r>
              <a:rPr lang="pl-PL" dirty="0" smtClean="0"/>
              <a:t>każdym momencie 0,7% światowej populacji jest pijana. Oznacza to, że jeśli właśnie pijesz alkohol, co najmniej 50 milionów ludzi na całym świecie robi to samo.</a:t>
            </a: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4500562" y="2428868"/>
            <a:ext cx="450059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Wino wynaleziono przed </a:t>
            </a: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kołem - 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pl-PL" dirty="0" smtClean="0"/>
              <a:t>nalizując </a:t>
            </a:r>
            <a:r>
              <a:rPr lang="pl-PL" dirty="0" smtClean="0"/>
              <a:t>próbki gliny z terenu chińskiej </a:t>
            </a:r>
            <a:r>
              <a:rPr lang="pl-PL" dirty="0" smtClean="0"/>
              <a:t>osady, </a:t>
            </a:r>
            <a:r>
              <a:rPr lang="pl-PL" dirty="0" smtClean="0"/>
              <a:t>zbudowanej 9 tysięcy lat </a:t>
            </a:r>
            <a:r>
              <a:rPr lang="pl-PL" dirty="0" smtClean="0"/>
              <a:t>temu, </a:t>
            </a:r>
            <a:r>
              <a:rPr lang="pl-PL" dirty="0" smtClean="0"/>
              <a:t>Patrick Mc Govern znalazł ślady miodu pitnego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o </a:t>
            </a:r>
            <a:r>
              <a:rPr lang="pl-PL" dirty="0" smtClean="0"/>
              <a:t>mocy 10%.</a:t>
            </a:r>
          </a:p>
          <a:p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642910" y="2285992"/>
            <a:ext cx="5429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 smtClean="0"/>
          </a:p>
          <a:p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4714876" y="4357694"/>
            <a:ext cx="414340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Alkohol </a:t>
            </a: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 wpływ </a:t>
            </a: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temperaturę -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pl-PL" dirty="0" smtClean="0"/>
              <a:t>iększość </a:t>
            </a:r>
            <a:r>
              <a:rPr lang="pl-PL" dirty="0" smtClean="0"/>
              <a:t>ludzi uważa, </a:t>
            </a:r>
            <a:r>
              <a:rPr lang="pl-PL" dirty="0" smtClean="0"/>
              <a:t>iż</a:t>
            </a:r>
            <a:r>
              <a:rPr lang="pl-PL" dirty="0" smtClean="0"/>
              <a:t> </a:t>
            </a:r>
            <a:r>
              <a:rPr lang="pl-PL" dirty="0" smtClean="0"/>
              <a:t>picie alkoholu podnosi temperaturę ciała. Tak naprawdę alkohol powoduje obniżenie temperatury ciała.</a:t>
            </a:r>
            <a:endParaRPr lang="pl-PL" dirty="0"/>
          </a:p>
        </p:txBody>
      </p:sp>
      <p:pic>
        <p:nvPicPr>
          <p:cNvPr id="32770" name="Picture 2" descr="Alkoho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428868"/>
            <a:ext cx="3786214" cy="20002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2772" name="Picture 4" descr="Ile piją mieszkańcy Sosnowca? - Silesia24.p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4714884"/>
            <a:ext cx="3286148" cy="19408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785918" y="357166"/>
            <a:ext cx="569034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Jeszcze coś ciekawego? </a:t>
            </a:r>
            <a:endParaRPr lang="pl-PL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357158" y="1142984"/>
            <a:ext cx="8143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 smtClean="0"/>
          </a:p>
          <a:p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142844" y="1357299"/>
            <a:ext cx="87154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</a:t>
            </a: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Amerykanie </a:t>
            </a: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pili kiedyś więcej alkoholu niż </a:t>
            </a: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wody - 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pl-PL" dirty="0" smtClean="0"/>
              <a:t> </a:t>
            </a:r>
            <a:r>
              <a:rPr lang="pl-PL" dirty="0" smtClean="0"/>
              <a:t>XVII i XVIII wieku mieszkańcy Ameryki Północnej nie traktowali alkoholu jako czegoś na specjalne okazje.</a:t>
            </a:r>
          </a:p>
          <a:p>
            <a:endParaRPr lang="pl-PL" dirty="0"/>
          </a:p>
        </p:txBody>
      </p:sp>
      <p:sp>
        <p:nvSpPr>
          <p:cNvPr id="8" name="pole tekstowe 7"/>
          <p:cNvSpPr txBox="1"/>
          <p:nvPr/>
        </p:nvSpPr>
        <p:spPr>
          <a:xfrm>
            <a:off x="214282" y="2285992"/>
            <a:ext cx="85011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</a:t>
            </a: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</a:t>
            </a: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stanie Missouri obowiązuje prawo, </a:t>
            </a: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pl-PL" dirty="0" smtClean="0"/>
              <a:t>według </a:t>
            </a:r>
            <a:r>
              <a:rPr lang="pl-PL" dirty="0" smtClean="0"/>
              <a:t>którego nikt poniżej 21 roku życia nie może posiadać nawet butelki po alkoholu. Nawet </a:t>
            </a:r>
            <a:r>
              <a:rPr lang="pl-PL" dirty="0" smtClean="0"/>
              <a:t>nastolatki , które </a:t>
            </a:r>
            <a:r>
              <a:rPr lang="pl-PL" dirty="0" smtClean="0"/>
              <a:t>wynoszą śmieci muszą się mieć na baczności.</a:t>
            </a:r>
            <a:endParaRPr lang="pl-PL" dirty="0"/>
          </a:p>
        </p:txBody>
      </p:sp>
      <p:sp>
        <p:nvSpPr>
          <p:cNvPr id="9" name="pole tekstowe 8"/>
          <p:cNvSpPr txBox="1"/>
          <p:nvPr/>
        </p:nvSpPr>
        <p:spPr>
          <a:xfrm>
            <a:off x="214282" y="3214686"/>
            <a:ext cx="671517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 </a:t>
            </a: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Alkohol w owocach? </a:t>
            </a: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pl-PL" dirty="0" smtClean="0"/>
              <a:t>iększość </a:t>
            </a:r>
            <a:r>
              <a:rPr lang="pl-PL" dirty="0" smtClean="0"/>
              <a:t>roślin i prawie wszystkie owoce zawierają w sobie niewielką ilość alkoholu.</a:t>
            </a:r>
            <a:endParaRPr lang="pl-PL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214282" y="3929066"/>
            <a:ext cx="48577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</a:t>
            </a: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Ciśnienie w butelce szampana </a:t>
            </a: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</a:t>
            </a:r>
            <a:r>
              <a:rPr lang="pl-PL" dirty="0" smtClean="0"/>
              <a:t>może </a:t>
            </a:r>
            <a:r>
              <a:rPr lang="pl-PL" dirty="0" smtClean="0"/>
              <a:t>dochodzić do 6 atmosfer, czyli prawie trzy razy większe niż w oponie samochodu osobowego.</a:t>
            </a:r>
            <a:endParaRPr lang="pl-PL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285720" y="5072074"/>
            <a:ext cx="442915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 </a:t>
            </a: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</a:t>
            </a: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kosmosie - </a:t>
            </a:r>
            <a:r>
              <a:rPr lang="pl-PL" dirty="0" smtClean="0"/>
              <a:t>znajduje się chmura etanolu, która wystarczyłaby do zrobienia czterech bilionów drinków</a:t>
            </a:r>
            <a:r>
              <a:rPr lang="pl-PL" sz="2000" dirty="0" smtClean="0"/>
              <a:t>.                         </a:t>
            </a:r>
            <a:r>
              <a:rPr lang="pl-PL" sz="2000" b="1" dirty="0" smtClean="0"/>
              <a:t> </a:t>
            </a:r>
            <a:endParaRPr lang="pl-PL" sz="2000" b="1" dirty="0"/>
          </a:p>
        </p:txBody>
      </p:sp>
      <p:pic>
        <p:nvPicPr>
          <p:cNvPr id="31746" name="Picture 2" descr="Chmura alkoholu o średnicy 463 mld kilometrów - Wszechświat Online -  Wykop.p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3857628"/>
            <a:ext cx="4071966" cy="26432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2" name="Strzałka w prawo 11"/>
          <p:cNvSpPr/>
          <p:nvPr/>
        </p:nvSpPr>
        <p:spPr>
          <a:xfrm>
            <a:off x="3071802" y="6000768"/>
            <a:ext cx="1500198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0" y="1142984"/>
            <a:ext cx="528641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2100" dirty="0" smtClean="0"/>
          </a:p>
          <a:p>
            <a:r>
              <a:rPr lang="pl-PL" sz="2100" dirty="0" smtClean="0"/>
              <a:t>Papierosy są jedną z najpopularniejszych używek. </a:t>
            </a:r>
          </a:p>
          <a:p>
            <a:r>
              <a:rPr lang="pl-PL" sz="2100" dirty="0" smtClean="0"/>
              <a:t>Ogólna definicja słowa „papieros” brzmi: wyrób tytoniowy o średnicy około 1 centymetra i długości 12 cm. Wewnątrz znajduje się mieszanka zawierające różne rodzaje tytoniu. </a:t>
            </a:r>
            <a:endParaRPr lang="pl-PL" sz="2100" dirty="0"/>
          </a:p>
          <a:p>
            <a:r>
              <a:rPr lang="pl-PL" sz="2100" dirty="0" smtClean="0"/>
              <a:t>Inną odmianą papierosów są, zyskujące w obecnym czasie coraz większą popularność,  </a:t>
            </a:r>
            <a:br>
              <a:rPr lang="pl-PL" sz="2100" dirty="0" smtClean="0"/>
            </a:br>
            <a:r>
              <a:rPr lang="pl-PL" sz="2100" dirty="0" smtClean="0"/>
              <a:t>e – papierosy.  Są to elektryczne inhalatory nikotyny.  Zasilane akumulatorem urządzenie daje użytkownikowi wrażenie podobne do tego w  tradycyjnych papierosach.</a:t>
            </a:r>
          </a:p>
          <a:p>
            <a:pPr algn="ctr"/>
            <a:endParaRPr lang="pl-PL" sz="2400" dirty="0"/>
          </a:p>
          <a:p>
            <a:pPr algn="ctr"/>
            <a:endParaRPr lang="pl-PL" sz="2400" dirty="0" smtClean="0"/>
          </a:p>
          <a:p>
            <a:pPr algn="ctr"/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357158" y="428604"/>
            <a:ext cx="8630311" cy="9387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5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Papierosy oraz e – papierosy </a:t>
            </a:r>
            <a:endParaRPr lang="pl-PL" sz="55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6" name="Picture 2" descr="E-papieros – Wikipedia, wolna encykloped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4286256"/>
            <a:ext cx="3857620" cy="1928802"/>
          </a:xfrm>
          <a:prstGeom prst="rect">
            <a:avLst/>
          </a:prstGeom>
          <a:noFill/>
        </p:spPr>
      </p:pic>
      <p:pic>
        <p:nvPicPr>
          <p:cNvPr id="1028" name="Picture 4" descr="Co czwarty papieros jest z przemyt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1572193"/>
            <a:ext cx="3429024" cy="25694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214678" y="357166"/>
            <a:ext cx="21799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Źródła </a:t>
            </a:r>
            <a:endParaRPr lang="pl-PL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214282" y="1571612"/>
            <a:ext cx="614366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pl-PL" sz="1600" dirty="0" smtClean="0"/>
              <a:t> </a:t>
            </a:r>
            <a:r>
              <a:rPr lang="pl-PL" sz="1600" dirty="0" smtClean="0"/>
              <a:t> </a:t>
            </a:r>
            <a:r>
              <a:rPr lang="pl-PL" sz="1600" u="sng" dirty="0" smtClean="0">
                <a:hlinkClick r:id="rId2"/>
              </a:rPr>
              <a:t>https</a:t>
            </a:r>
            <a:r>
              <a:rPr lang="pl-PL" sz="1600" u="sng" dirty="0" smtClean="0">
                <a:hlinkClick r:id="rId2"/>
              </a:rPr>
              <a:t>://www.portalspozywczy.pl/alkohole-uzywki/wiadomosci/polska-w-pierwszej-piatce-wsrod-krajow-o-najwiekszym-spozyciu-alkoholu-na-swiecie,144558.html</a:t>
            </a:r>
            <a:endParaRPr lang="pl-PL" sz="1600" dirty="0" smtClean="0"/>
          </a:p>
          <a:p>
            <a:pPr>
              <a:buFont typeface="Wingdings" pitchFamily="2" charset="2"/>
              <a:buChar char="v"/>
            </a:pPr>
            <a:r>
              <a:rPr lang="pl-PL" sz="1600" u="sng" dirty="0" smtClean="0">
                <a:hlinkClick r:id="rId3"/>
              </a:rPr>
              <a:t> https</a:t>
            </a:r>
            <a:r>
              <a:rPr lang="pl-PL" sz="1600" u="sng" dirty="0" smtClean="0">
                <a:hlinkClick r:id="rId3"/>
              </a:rPr>
              <a:t>://pl.wikipedia.org/wiki/Alkohol</a:t>
            </a:r>
            <a:endParaRPr lang="pl-PL" sz="1600" dirty="0" smtClean="0"/>
          </a:p>
          <a:p>
            <a:pPr>
              <a:buFont typeface="Wingdings" pitchFamily="2" charset="2"/>
              <a:buChar char="v"/>
            </a:pPr>
            <a:r>
              <a:rPr lang="pl-PL" sz="1600" u="sng" dirty="0" smtClean="0">
                <a:hlinkClick r:id="rId4"/>
              </a:rPr>
              <a:t>  https</a:t>
            </a:r>
            <a:r>
              <a:rPr lang="pl-PL" sz="1600" u="sng" dirty="0" smtClean="0">
                <a:hlinkClick r:id="rId4"/>
              </a:rPr>
              <a:t>://stopuzaleznieniom.pl/fakty-o-alkoholu/statystyki-spozycia-alkoholu/</a:t>
            </a:r>
            <a:endParaRPr lang="pl-PL" sz="1600" dirty="0" smtClean="0"/>
          </a:p>
          <a:p>
            <a:pPr>
              <a:buFont typeface="Wingdings" pitchFamily="2" charset="2"/>
              <a:buChar char="v"/>
            </a:pPr>
            <a:r>
              <a:rPr lang="pl-PL" sz="1600" u="sng" dirty="0" smtClean="0">
                <a:hlinkClick r:id="rId5"/>
              </a:rPr>
              <a:t>https://stat.gov.pl/</a:t>
            </a:r>
            <a:endParaRPr lang="pl-PL" sz="1600" dirty="0" smtClean="0"/>
          </a:p>
          <a:p>
            <a:pPr>
              <a:buFont typeface="Wingdings" pitchFamily="2" charset="2"/>
              <a:buChar char="v"/>
            </a:pPr>
            <a:r>
              <a:rPr lang="pl-PL" sz="1600" u="sng" dirty="0" smtClean="0">
                <a:hlinkClick r:id="rId6"/>
              </a:rPr>
              <a:t>https://www.google.com/search?q=alkohol+wikipedia&amp;sxsrf=ALeKk022PQC0OJNadeDVCrKzlsg3y8tzkA:1606202940392&amp;source=lnms&amp;tbm=isch&amp;sa=X&amp;ved=2ahUKEwiexcud1JrtAhUKx4UKHRXhDg4Q_AUoAXoECAwQAw&amp;biw=1242&amp;bih=597</a:t>
            </a:r>
            <a:endParaRPr lang="pl-PL" sz="1600" dirty="0" smtClean="0"/>
          </a:p>
          <a:p>
            <a:pPr>
              <a:buFont typeface="Wingdings" pitchFamily="2" charset="2"/>
              <a:buChar char="v"/>
            </a:pPr>
            <a:r>
              <a:rPr lang="pl-PL" sz="1600" u="sng" dirty="0" smtClean="0">
                <a:hlinkClick r:id="rId7"/>
              </a:rPr>
              <a:t> https</a:t>
            </a:r>
            <a:r>
              <a:rPr lang="pl-PL" sz="1600" u="sng" dirty="0" smtClean="0">
                <a:hlinkClick r:id="rId7"/>
              </a:rPr>
              <a:t>://www.forbes.pl/gospodarka/ile-piwa-spozywa-i-produkuje-sie-w-polsce/3efpkg9</a:t>
            </a:r>
            <a:endParaRPr lang="pl-PL" sz="1600" dirty="0" smtClean="0"/>
          </a:p>
          <a:p>
            <a:pPr>
              <a:buFont typeface="Wingdings" pitchFamily="2" charset="2"/>
              <a:buChar char="v"/>
            </a:pPr>
            <a:r>
              <a:rPr lang="pl-PL" sz="1600" u="sng" dirty="0" smtClean="0">
                <a:hlinkClick r:id="rId8"/>
              </a:rPr>
              <a:t>  https</a:t>
            </a:r>
            <a:r>
              <a:rPr lang="pl-PL" sz="1600" u="sng" dirty="0" smtClean="0">
                <a:hlinkClick r:id="rId8"/>
              </a:rPr>
              <a:t>://www.money.pl/gospodarka/wiadomosci/artykul/eksport-polskiego-alkoholu-wartosc,55,0,2394935.html</a:t>
            </a:r>
            <a:endParaRPr lang="pl-PL" sz="1600" dirty="0" smtClean="0"/>
          </a:p>
          <a:p>
            <a:pPr>
              <a:buFont typeface="Wingdings" pitchFamily="2" charset="2"/>
              <a:buChar char="v"/>
            </a:pPr>
            <a:r>
              <a:rPr lang="pl-PL" sz="1600" u="sng" dirty="0" smtClean="0">
                <a:hlinkClick r:id="rId9"/>
              </a:rPr>
              <a:t> https</a:t>
            </a:r>
            <a:r>
              <a:rPr lang="pl-PL" sz="1600" u="sng" dirty="0" smtClean="0">
                <a:hlinkClick r:id="rId9"/>
              </a:rPr>
              <a:t>://www.poradnikzdrowie.pl/psychologia/zdrowie-psychiczne/skutki-naduzywania-alkoholu-odwracalne-i-nieodwracalne-zmiany-w-aa-cgrj-KxhK-PmDx.html</a:t>
            </a:r>
            <a:endParaRPr lang="pl-PL" sz="1600" dirty="0" smtClean="0"/>
          </a:p>
        </p:txBody>
      </p:sp>
      <p:pic>
        <p:nvPicPr>
          <p:cNvPr id="33794" name="Picture 2" descr="Abstynencja jako cel terapii - STOPuzależnieniom.pl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429388" y="4214818"/>
            <a:ext cx="2428872" cy="22860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85720" y="2500306"/>
            <a:ext cx="864399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6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DZIĘKUJĘ ZA UWAGĘ </a:t>
            </a:r>
            <a:endParaRPr lang="pl-PL" sz="6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857488" y="500042"/>
            <a:ext cx="3247364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5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Statystyki</a:t>
            </a:r>
            <a:r>
              <a:rPr lang="pl-PL" sz="5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endParaRPr lang="pl-PL" sz="5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500034" y="1500174"/>
            <a:ext cx="814393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solidFill>
                  <a:srgbClr val="FF0000"/>
                </a:solidFill>
              </a:rPr>
              <a:t>AŻ 8 MILIONÓW POLAKÓW REGULARNIE PALI PAPIEROSY</a:t>
            </a:r>
          </a:p>
          <a:p>
            <a:pPr algn="ctr"/>
            <a:r>
              <a:rPr lang="pl-PL" sz="2000" b="1" dirty="0" smtClean="0"/>
              <a:t>Czy to aż tak dużo? Oczywiście!</a:t>
            </a:r>
          </a:p>
          <a:p>
            <a:pPr algn="ctr"/>
            <a:endParaRPr lang="pl-PL" sz="2000" dirty="0" smtClean="0"/>
          </a:p>
          <a:p>
            <a:pPr algn="ctr"/>
            <a:r>
              <a:rPr lang="pl-PL" sz="2100" dirty="0" smtClean="0"/>
              <a:t> Badania z 2019 r.  pokazały, że aż 21% populacji Polski regularnie pali papierosy</a:t>
            </a:r>
            <a:r>
              <a:rPr lang="pl-PL" sz="2000" dirty="0" smtClean="0"/>
              <a:t>.  </a:t>
            </a:r>
          </a:p>
        </p:txBody>
      </p:sp>
      <p:graphicFrame>
        <p:nvGraphicFramePr>
          <p:cNvPr id="4" name="Wykres 3"/>
          <p:cNvGraphicFramePr/>
          <p:nvPr/>
        </p:nvGraphicFramePr>
        <p:xfrm>
          <a:off x="642910" y="3929066"/>
          <a:ext cx="7786742" cy="2635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85720" y="1428736"/>
            <a:ext cx="85725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 smtClean="0"/>
              <a:t>      Rocznie wypalonych zostaje  aż 40 miliardów papierosów.</a:t>
            </a:r>
          </a:p>
          <a:p>
            <a:pPr algn="ctr"/>
            <a:r>
              <a:rPr lang="pl-PL" sz="2400" dirty="0" smtClean="0"/>
              <a:t>W 2019 roku  wyprodukowano aż 213 miliardów papierosów. </a:t>
            </a:r>
            <a:br>
              <a:rPr lang="pl-PL" sz="2400" dirty="0" smtClean="0"/>
            </a:br>
            <a:r>
              <a:rPr lang="pl-PL" sz="2400" dirty="0" smtClean="0"/>
              <a:t>  </a:t>
            </a:r>
            <a:r>
              <a:rPr lang="pl-PL" sz="2400" dirty="0" smtClean="0"/>
              <a:t>W porównaniu z 2018 r. nastąpił wzrost aż o 47%.</a:t>
            </a:r>
            <a:endParaRPr lang="pl-PL" sz="2400" dirty="0"/>
          </a:p>
        </p:txBody>
      </p:sp>
      <p:sp>
        <p:nvSpPr>
          <p:cNvPr id="3" name="Prostokąt 2"/>
          <p:cNvSpPr/>
          <p:nvPr/>
        </p:nvSpPr>
        <p:spPr>
          <a:xfrm>
            <a:off x="3428992" y="214290"/>
            <a:ext cx="2061077" cy="9387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5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Polska</a:t>
            </a:r>
            <a:endParaRPr lang="pl-PL" sz="55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2097796" y="2967335"/>
            <a:ext cx="4250587" cy="9387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5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Polska</a:t>
            </a:r>
            <a:r>
              <a:rPr lang="pl-PL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a świat</a:t>
            </a:r>
            <a:endParaRPr lang="pl-PL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857224" y="4357694"/>
            <a:ext cx="764386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Polska jest jednym z największych producentów tytoniu w Unii Europejskiej. Jednocześnie nasz kraj zajmuje III miejsce na świecie i II miejsce w Europie w eksporcie wyrobów branży tytoniowej. W 2019 roku wartość eksportu z Polski produktów tego sektora przekroczyła 4,1 mld euro. 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3071802" y="500042"/>
            <a:ext cx="2645725" cy="9387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5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Choroby</a:t>
            </a:r>
            <a:endParaRPr lang="pl-PL" sz="55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285720" y="1571612"/>
            <a:ext cx="81439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/>
              <a:t>Osoby regularnie palące papierosy są w  większym stopniu narażone na choroby niż osoby niepalące. Najczęstsze choroby palaczy to:</a:t>
            </a:r>
          </a:p>
          <a:p>
            <a:endParaRPr lang="pl-PL" sz="2000" dirty="0" smtClean="0"/>
          </a:p>
          <a:p>
            <a:pPr>
              <a:buFont typeface="Wingdings" pitchFamily="2" charset="2"/>
              <a:buChar char="§"/>
            </a:pPr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choroby </a:t>
            </a:r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płuc, </a:t>
            </a:r>
            <a:r>
              <a:rPr lang="pl-PL" sz="2000" dirty="0" smtClean="0"/>
              <a:t>takie </a:t>
            </a:r>
            <a:r>
              <a:rPr lang="pl-PL" sz="2000" dirty="0"/>
              <a:t>jak przewlekła obturacyjna choroba płuc POChP (rozedma i przewlekle </a:t>
            </a:r>
            <a:r>
              <a:rPr lang="pl-PL" sz="2000" dirty="0" smtClean="0"/>
              <a:t>zapalenie oskrzeli);</a:t>
            </a:r>
          </a:p>
          <a:p>
            <a:endParaRPr lang="pl-PL" sz="2000" dirty="0" smtClean="0"/>
          </a:p>
          <a:p>
            <a:pPr>
              <a:buFont typeface="Wingdings" pitchFamily="2" charset="2"/>
              <a:buChar char="§"/>
            </a:pPr>
            <a:r>
              <a:rPr lang="pl-PL" sz="2000" b="1" dirty="0" smtClean="0"/>
              <a:t> nowotwory</a:t>
            </a:r>
            <a:r>
              <a:rPr lang="pl-PL" sz="2000" dirty="0" smtClean="0"/>
              <a:t> (rak płuc, rak gardła) – </a:t>
            </a:r>
            <a:r>
              <a:rPr lang="pl-PL" sz="2200" b="1" dirty="0" smtClean="0">
                <a:solidFill>
                  <a:srgbClr val="FF0000"/>
                </a:solidFill>
              </a:rPr>
              <a:t>30%  </a:t>
            </a:r>
            <a:r>
              <a:rPr lang="pl-PL" sz="2000" dirty="0" smtClean="0"/>
              <a:t>zgonów z powodu nowotwór ma swoją przyczynę w tytoniu z papierosów</a:t>
            </a:r>
            <a:endParaRPr lang="pl-PL" sz="2000" b="1" dirty="0" smtClean="0"/>
          </a:p>
          <a:p>
            <a:endParaRPr lang="pl-PL" dirty="0"/>
          </a:p>
        </p:txBody>
      </p:sp>
      <p:pic>
        <p:nvPicPr>
          <p:cNvPr id="18434" name="Picture 2" descr="ZIOŁA OCZYSZCZAJĄCE PŁUCA PALACZA - Zdrowa Dieta, Odchudzanie i przepisy  kulinar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4286256"/>
            <a:ext cx="5143536" cy="1785950"/>
          </a:xfrm>
          <a:prstGeom prst="rect">
            <a:avLst/>
          </a:prstGeom>
          <a:noFill/>
        </p:spPr>
      </p:pic>
      <p:sp>
        <p:nvSpPr>
          <p:cNvPr id="6" name="pole tekstowe 5"/>
          <p:cNvSpPr txBox="1"/>
          <p:nvPr/>
        </p:nvSpPr>
        <p:spPr>
          <a:xfrm>
            <a:off x="7215206" y="4857760"/>
            <a:ext cx="19287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solidFill>
                  <a:srgbClr val="FF0000"/>
                </a:solidFill>
              </a:rPr>
              <a:t>→ Płuca osoby palącej</a:t>
            </a:r>
            <a:endParaRPr lang="pl-PL" sz="2000" b="1" dirty="0">
              <a:solidFill>
                <a:srgbClr val="FF0000"/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142844" y="4429132"/>
            <a:ext cx="1714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solidFill>
                  <a:srgbClr val="FF0000"/>
                </a:solidFill>
              </a:rPr>
              <a:t>Płuca osoby niepalącej ←  </a:t>
            </a:r>
            <a:endParaRPr lang="pl-PL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85720" y="1643050"/>
            <a:ext cx="84296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pl-PL" sz="2000" dirty="0" smtClean="0"/>
              <a:t>  </a:t>
            </a:r>
            <a:r>
              <a:rPr lang="pl-PL" sz="2000" b="1" dirty="0" smtClean="0"/>
              <a:t>choroby krążenia </a:t>
            </a:r>
            <a:r>
              <a:rPr lang="pl-PL" sz="2000" dirty="0" smtClean="0"/>
              <a:t>(zawał, udar mózgu, niedokrwienie kończyn dolnych) – według badań, aż </a:t>
            </a:r>
            <a:r>
              <a:rPr lang="pl-PL" sz="2000" b="1" dirty="0" smtClean="0">
                <a:solidFill>
                  <a:srgbClr val="FF0000"/>
                </a:solidFill>
              </a:rPr>
              <a:t>20% </a:t>
            </a:r>
            <a:r>
              <a:rPr lang="pl-PL" sz="2000" dirty="0" smtClean="0"/>
              <a:t>zgonów z powodu chorób krążenia spowodowanych jest paleniem papierosów</a:t>
            </a:r>
          </a:p>
          <a:p>
            <a:pPr>
              <a:buFont typeface="Wingdings" pitchFamily="2" charset="2"/>
              <a:buChar char="§"/>
            </a:pPr>
            <a:r>
              <a:rPr lang="pl-PL" sz="2000" dirty="0"/>
              <a:t> </a:t>
            </a:r>
            <a:r>
              <a:rPr lang="pl-PL" sz="2000" dirty="0" smtClean="0"/>
              <a:t> </a:t>
            </a:r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choroby zakrzepowo – zatorowe </a:t>
            </a:r>
            <a:r>
              <a:rPr lang="pl-PL" sz="2000" dirty="0" smtClean="0"/>
              <a:t>– charakteryzują się obrzękiem </a:t>
            </a:r>
            <a:r>
              <a:rPr lang="pl-PL" sz="2000" dirty="0"/>
              <a:t>i </a:t>
            </a:r>
            <a:r>
              <a:rPr lang="pl-PL" sz="2000" dirty="0" smtClean="0"/>
              <a:t>bólem </a:t>
            </a:r>
            <a:r>
              <a:rPr lang="pl-PL" sz="2000" dirty="0"/>
              <a:t>kończyny unaczynionej </a:t>
            </a:r>
            <a:r>
              <a:rPr lang="pl-PL" sz="2000" dirty="0" smtClean="0"/>
              <a:t>zajętej </a:t>
            </a:r>
            <a:r>
              <a:rPr lang="pl-PL" sz="2000" dirty="0"/>
              <a:t>przez zakrzepicę żyły, a także </a:t>
            </a:r>
            <a:r>
              <a:rPr lang="pl-PL" sz="2000" dirty="0" smtClean="0"/>
              <a:t>bólem </a:t>
            </a:r>
            <a:r>
              <a:rPr lang="pl-PL" sz="2000" dirty="0"/>
              <a:t>w klatce piersiowej, krwioplucie i duszność, które wywołane są przez zatorowość płucną.</a:t>
            </a:r>
            <a:endParaRPr lang="pl-PL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357158" y="285728"/>
            <a:ext cx="850112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43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To nie koniec zdrowotnych skutków palenia…</a:t>
            </a:r>
            <a:endParaRPr lang="pl-PL" sz="43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0482" name="Picture 2" descr="Leczenie żylnej choroby zakrzepowo-zatorowej (ŻChZZ) :: MedExpress.p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4071942"/>
            <a:ext cx="3571901" cy="231512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484" name="Picture 4" descr="Zakrzepica - cichy zabójca, który atakuje znienack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9" y="4016002"/>
            <a:ext cx="3286148" cy="219908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285984" y="357166"/>
            <a:ext cx="3930820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Palenie w ciąży? </a:t>
            </a:r>
            <a:endParaRPr lang="pl-PL" sz="4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214282" y="1071546"/>
            <a:ext cx="535785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Uzależnienie od papierosów jest uzależnieniem, którego niełatwo się pozbyć. </a:t>
            </a:r>
            <a:br>
              <a:rPr lang="pl-PL" dirty="0" smtClean="0"/>
            </a:br>
            <a:r>
              <a:rPr lang="pl-PL" dirty="0" smtClean="0"/>
              <a:t>Jednak podczas ciąży jest to konieczne. </a:t>
            </a:r>
          </a:p>
          <a:p>
            <a:r>
              <a:rPr lang="pl-PL" dirty="0" smtClean="0"/>
              <a:t>Gdy kobieta wciąga dym papierosowy ,tętno dziecka drastycznie wzrasta. </a:t>
            </a:r>
            <a:br>
              <a:rPr lang="pl-PL" dirty="0" smtClean="0"/>
            </a:br>
            <a:r>
              <a:rPr lang="pl-PL" dirty="0" smtClean="0"/>
              <a:t>Kolejnym skutkiem nieodpowiedzialności ciężarnej kobiety </a:t>
            </a:r>
            <a:r>
              <a:rPr lang="pl-PL" dirty="0" smtClean="0"/>
              <a:t>mogą, </a:t>
            </a:r>
            <a:r>
              <a:rPr lang="pl-PL" dirty="0" smtClean="0"/>
              <a:t>być zaburzenia rytmu serca potomka. Długotrwałe palenie papierosów w trakcie ciąży ,może prowadzić do niedotlenienia mózgu dziecka. </a:t>
            </a:r>
            <a:br>
              <a:rPr lang="pl-PL" dirty="0" smtClean="0"/>
            </a:br>
            <a:r>
              <a:rPr lang="pl-PL" dirty="0" smtClean="0"/>
              <a:t>Tlen i składniki odżywcze są transportowane we krwi bezpośrednio do płodu. Niestety substancje trujące znajdujące się w </a:t>
            </a:r>
            <a:r>
              <a:rPr lang="pl-PL" dirty="0" smtClean="0"/>
              <a:t>papierosach, </a:t>
            </a:r>
            <a:r>
              <a:rPr lang="pl-PL" dirty="0" smtClean="0"/>
              <a:t>ograniczają transport odpowiedniej ilości składników niezbędnych dziecku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do </a:t>
            </a:r>
            <a:r>
              <a:rPr lang="pl-PL" dirty="0" smtClean="0"/>
              <a:t>prawidłowego rozwoju. </a:t>
            </a:r>
            <a:br>
              <a:rPr lang="pl-PL" dirty="0" smtClean="0"/>
            </a:br>
            <a:r>
              <a:rPr lang="pl-PL" dirty="0" smtClean="0"/>
              <a:t>Wzrasta również ryzyko przedwczesnego urodzenia dziecka, które może skutkować poważnymi problemami zdrowotnymi. Dziecko w przyszłości może mieć problem z zaburzoną przemianą materii, jak i wadami układu </a:t>
            </a:r>
            <a:r>
              <a:rPr lang="pl-PL" dirty="0" smtClean="0"/>
              <a:t>sercowo-naczyniowego</a:t>
            </a:r>
            <a:r>
              <a:rPr lang="pl-PL" dirty="0" smtClean="0"/>
              <a:t>. </a:t>
            </a:r>
          </a:p>
          <a:p>
            <a:pPr algn="ctr"/>
            <a:r>
              <a:rPr lang="pl-PL" b="1" dirty="0" smtClean="0"/>
              <a:t>Krótko mówiąc, palenie w ciąży trudny start dla noworodka!!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b="1" dirty="0"/>
          </a:p>
        </p:txBody>
      </p:sp>
      <p:sp>
        <p:nvSpPr>
          <p:cNvPr id="1026" name="AutoShape 2" descr="Te zdjęcia przerażają! Tak zachowuje się dziecko w łonie palącej matk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1028" name="AutoShape 4" descr="Te zdjęcia przerażają! Tak zachowuje się dziecko w łonie palącej matk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1030" name="AutoShape 6" descr="Palenie w ciąży szkodzi. Usg palaczk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pic>
        <p:nvPicPr>
          <p:cNvPr id="1034" name="Picture 10" descr="Palenie w ciąży szkodzi. Dowody widać już na badaniu us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928670"/>
            <a:ext cx="3214710" cy="22095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036" name="AutoShape 12" descr="Rzucenie palenie w ciąży powoduje szok u dziecka. MIT czy FAKT? -  Kreatimo.p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1038" name="AutoShape 14" descr="Rzucenie palenie w ciąży powoduje szok u dziecka. MIT czy FAKT? -  Kreatimo.p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1040" name="AutoShape 16" descr="Rzucenie palenie w ciąży powoduje szok u dziecka. MIT czy FAKT? -  Kreatimo.p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1042" name="AutoShape 18" descr="Rzucenie palenie w ciąży powoduje szok u dziecka. MIT czy FAKT? -  Kreatimo.p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1044" name="AutoShape 20" descr="Rzucenie palenie w ciąży powoduje szok u dziecka. MIT czy FAKT? -  Kreatimo.p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1046" name="AutoShape 22" descr="Rzucenie palenie w ciąży powoduje szok u dziecka. MIT czy FAKT? -  Kreatimo.p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1048" name="AutoShape 24" descr="Rzucenie palenie w ciąży powoduje szok u dziecka. MIT czy FAKT? -  Kreatimo.p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pic>
        <p:nvPicPr>
          <p:cNvPr id="1050" name="Picture 26" descr="Palenie w ciąży - Kalendarz Ciąż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3286124"/>
            <a:ext cx="2547932" cy="30320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Papierosy w ciąży - W oczekiwaniu na bociana - For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7868992" cy="6215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428728" y="357166"/>
            <a:ext cx="620381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Ciekawostki negatywne</a:t>
            </a:r>
            <a:endParaRPr lang="pl-PL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428596" y="1214422"/>
            <a:ext cx="4857784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pl-PL" sz="2000" dirty="0" smtClean="0"/>
              <a:t>Rocznie, ponad 26 miliardów niedopałków ląduje na </a:t>
            </a:r>
            <a:r>
              <a:rPr lang="pl-PL" sz="2000" dirty="0" smtClean="0"/>
              <a:t>polskich chodnikach</a:t>
            </a:r>
            <a:r>
              <a:rPr lang="pl-PL" sz="2000" dirty="0" smtClean="0"/>
              <a:t>. 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000" dirty="0" smtClean="0"/>
              <a:t> Jeden papieros wyrzucony do wody,  potrafi skazić nawet kilka jej litrów. 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000" dirty="0" smtClean="0"/>
              <a:t> Na świecie, w ciągu minuty sprzedawanych </a:t>
            </a:r>
            <a:r>
              <a:rPr lang="pl-PL" sz="2000" dirty="0" smtClean="0"/>
              <a:t>jest </a:t>
            </a:r>
            <a:r>
              <a:rPr lang="pl-PL" sz="2000" dirty="0" smtClean="0"/>
              <a:t>10 milionów opakowań tej używki. 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000" dirty="0" smtClean="0"/>
              <a:t> 60 tysięcy Polaków rocznie, umiera </a:t>
            </a:r>
            <a:br>
              <a:rPr lang="pl-PL" sz="2000" dirty="0" smtClean="0"/>
            </a:br>
            <a:r>
              <a:rPr lang="pl-PL" sz="2000" dirty="0" smtClean="0"/>
              <a:t>z powodu </a:t>
            </a:r>
            <a:r>
              <a:rPr lang="pl-PL" sz="2000" dirty="0" smtClean="0"/>
              <a:t>skutków nałogu </a:t>
            </a:r>
            <a:r>
              <a:rPr lang="pl-PL" sz="2000" dirty="0" smtClean="0"/>
              <a:t>tytoniowego, 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w </a:t>
            </a:r>
            <a:r>
              <a:rPr lang="pl-PL" sz="2000" dirty="0" smtClean="0"/>
              <a:t>tym aż 2000 osób umiera z powodu biernego palenia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000" dirty="0" smtClean="0"/>
              <a:t> Badania z 2019 r.  </a:t>
            </a:r>
            <a:r>
              <a:rPr lang="pl-PL" sz="2000" dirty="0" smtClean="0"/>
              <a:t>wskazują</a:t>
            </a:r>
            <a:r>
              <a:rPr lang="pl-PL" sz="2000" dirty="0" smtClean="0"/>
              <a:t>, </a:t>
            </a:r>
            <a:r>
              <a:rPr lang="pl-PL" sz="2000" dirty="0" smtClean="0"/>
              <a:t>iż</a:t>
            </a:r>
            <a:r>
              <a:rPr lang="pl-PL" sz="2000" dirty="0" smtClean="0"/>
              <a:t> </a:t>
            </a:r>
            <a:r>
              <a:rPr lang="pl-PL" sz="2000" dirty="0" smtClean="0"/>
              <a:t>regularne palenie tytoniu skraca życie o 15 lat. 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000" dirty="0" smtClean="0"/>
              <a:t> Przeciętny palacz, na przełomie 17-71 roku </a:t>
            </a:r>
            <a:r>
              <a:rPr lang="pl-PL" sz="2000" dirty="0" smtClean="0"/>
              <a:t>życia, </a:t>
            </a:r>
            <a:r>
              <a:rPr lang="pl-PL" sz="2000" dirty="0" smtClean="0"/>
              <a:t>wypala  311 688 papierosów.</a:t>
            </a:r>
          </a:p>
          <a:p>
            <a:pPr marL="342900" indent="-342900"/>
            <a:endParaRPr lang="pl-PL" dirty="0"/>
          </a:p>
        </p:txBody>
      </p:sp>
      <p:sp>
        <p:nvSpPr>
          <p:cNvPr id="2050" name="AutoShape 2" descr="Palenie papierosów - wpływ na zdrowie i zdolności treningowe - Testosterone  Wiedz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052" name="AutoShape 4" descr="Palenie papierosów - wpływ na zdrowie i zdolności treningowe - Testosterone  Wiedz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054" name="Picture 6" descr="Nikotyniz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1714488"/>
            <a:ext cx="3171826" cy="20859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2056" name="AutoShape 8" descr="10 potwornickich ciekawostek na temat papierosów - Joe Mons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058" name="Picture 10" descr="10 potwornickich ciekawostek na temat papierosów - Joe Monst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4143380"/>
            <a:ext cx="3548070" cy="25288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683</TotalTime>
  <Words>960</Words>
  <Application>Microsoft Office PowerPoint</Application>
  <PresentationFormat>Pokaz na ekranie (4:3)</PresentationFormat>
  <Paragraphs>128</Paragraphs>
  <Slides>21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2" baseType="lpstr">
      <vt:lpstr>Motyw pakietu Office</vt:lpstr>
      <vt:lpstr>Konkurs  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Piotr</dc:creator>
  <cp:lastModifiedBy>Piotr</cp:lastModifiedBy>
  <cp:revision>112</cp:revision>
  <dcterms:created xsi:type="dcterms:W3CDTF">2020-11-21T17:21:35Z</dcterms:created>
  <dcterms:modified xsi:type="dcterms:W3CDTF">2020-11-24T18:53:06Z</dcterms:modified>
</cp:coreProperties>
</file>