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A5CC82-291C-4D8C-810B-9E2894040BBA}" v="6" dt="2020-11-19T09:43:36.9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58" d="100"/>
          <a:sy n="58" d="100"/>
        </p:scale>
        <p:origin x="-288" y="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otr Kasprzak" userId="S::pkasprzak@szp1.onmicrosoft.com::2a0a1629-3c6c-4f5c-a93a-83c3602f967b" providerId="AD" clId="Web-{36A5CC82-291C-4D8C-810B-9E2894040BBA}"/>
    <pc:docChg chg="modSld">
      <pc:chgData name="Piotr Kasprzak" userId="S::pkasprzak@szp1.onmicrosoft.com::2a0a1629-3c6c-4f5c-a93a-83c3602f967b" providerId="AD" clId="Web-{36A5CC82-291C-4D8C-810B-9E2894040BBA}" dt="2020-11-19T09:43:36.944" v="5" actId="20577"/>
      <pc:docMkLst>
        <pc:docMk/>
      </pc:docMkLst>
      <pc:sldChg chg="modSp">
        <pc:chgData name="Piotr Kasprzak" userId="S::pkasprzak@szp1.onmicrosoft.com::2a0a1629-3c6c-4f5c-a93a-83c3602f967b" providerId="AD" clId="Web-{36A5CC82-291C-4D8C-810B-9E2894040BBA}" dt="2020-11-19T09:43:36.944" v="5" actId="20577"/>
        <pc:sldMkLst>
          <pc:docMk/>
          <pc:sldMk cId="3546575066" sldId="260"/>
        </pc:sldMkLst>
        <pc:spChg chg="mod">
          <ac:chgData name="Piotr Kasprzak" userId="S::pkasprzak@szp1.onmicrosoft.com::2a0a1629-3c6c-4f5c-a93a-83c3602f967b" providerId="AD" clId="Web-{36A5CC82-291C-4D8C-810B-9E2894040BBA}" dt="2020-11-19T09:43:36.944" v="5" actId="20577"/>
          <ac:spMkLst>
            <pc:docMk/>
            <pc:sldMk cId="3546575066" sldId="260"/>
            <ac:spMk id="4" creationId="{C83B9DCE-4A7C-4D91-A94D-F05A4091B32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D899C9AD-F6B5-470A-A323-C7444EBD2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D02EC43D-B6E7-4FE5-9AFE-2190ECA1D1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75D9E0F0-8533-412E-9F4F-613D77302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8D1B-1961-491B-A0BB-D551E4AA98A9}" type="datetimeFigureOut">
              <a:rPr lang="pl-PL" smtClean="0"/>
              <a:t>2020-11-24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0CB85BC0-30B2-4B08-A338-4840736D3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ABC00D56-28C6-4E99-A84C-5933E04FE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90CC-664A-486C-A4A7-F12A3A7055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4838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AAA1CEE0-B849-42A9-BF05-21B0E215B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="" xmlns:a16="http://schemas.microsoft.com/office/drawing/2014/main" id="{4A6EB36F-407A-47B8-B5F0-08FE28F6A2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A33AE792-4652-42DA-B192-A4D01F34E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8D1B-1961-491B-A0BB-D551E4AA98A9}" type="datetimeFigureOut">
              <a:rPr lang="pl-PL" smtClean="0"/>
              <a:t>2020-11-24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62BA28BC-451F-4F3B-A184-4B7E41074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7FC5DC31-0DA3-4C1E-8035-0D3615BB3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90CC-664A-486C-A4A7-F12A3A7055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2407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="" xmlns:a16="http://schemas.microsoft.com/office/drawing/2014/main" id="{790B22D4-F3EC-412D-AF31-710EDAA72E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="" xmlns:a16="http://schemas.microsoft.com/office/drawing/2014/main" id="{16CFBDFC-935F-47A7-9A30-CC45B6487E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8E958FE1-45F9-4C26-97A8-C977899E3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8D1B-1961-491B-A0BB-D551E4AA98A9}" type="datetimeFigureOut">
              <a:rPr lang="pl-PL" smtClean="0"/>
              <a:t>2020-11-24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3DA28BFD-3F68-4B54-9C4D-B12FA1191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C2A31A5E-2921-40D4-B537-09034B154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90CC-664A-486C-A4A7-F12A3A7055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5658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6501F047-B85A-4268-8919-2CBC8D642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52FEF667-F0A6-4CF4-8F95-76E4359AB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166B9BA7-7D60-49F3-8E48-12DFAF7B0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8D1B-1961-491B-A0BB-D551E4AA98A9}" type="datetimeFigureOut">
              <a:rPr lang="pl-PL" smtClean="0"/>
              <a:t>2020-11-24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16DB4B35-8A1C-42C1-8529-CEAD11331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290AE6F6-B498-4665-911A-9F17D7196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90CC-664A-486C-A4A7-F12A3A7055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1594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B9FE0F37-364E-45E4-A4CD-48CD62302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14B8B8FD-D074-4F48-BA8B-D4BC27A37E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1890BBA4-888D-43C0-BD6B-46C406A70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8D1B-1961-491B-A0BB-D551E4AA98A9}" type="datetimeFigureOut">
              <a:rPr lang="pl-PL" smtClean="0"/>
              <a:t>2020-11-24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29C2C17D-5D34-48D2-BACA-1FDA35F30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2768A073-6F57-4FA2-99E3-118CD515C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90CC-664A-486C-A4A7-F12A3A7055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3944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0B208005-05D4-4389-A7E7-BCB13FD99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383B4B1D-B8D6-4576-9186-3CF87CC379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5E8B8A80-5D50-4844-83F1-3FA808C68A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8A2DB7F2-B28B-435F-B160-712F229B3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8D1B-1961-491B-A0BB-D551E4AA98A9}" type="datetimeFigureOut">
              <a:rPr lang="pl-PL" smtClean="0"/>
              <a:t>2020-11-24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B93E8783-86F0-4607-92B3-C6E4D46F1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7D883867-B40F-4213-85AE-511C08718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90CC-664A-486C-A4A7-F12A3A7055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8158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21E1CAE1-52DE-4AAB-8520-7F9CB4BF3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377FF576-5C5A-4A4A-9841-CD10DF3939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FAE04794-C98F-4461-B21A-62C5BD3C5D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="" xmlns:a16="http://schemas.microsoft.com/office/drawing/2014/main" id="{C9BACB5B-43FB-4596-B08B-5BF16B6A15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="" xmlns:a16="http://schemas.microsoft.com/office/drawing/2014/main" id="{252B0D87-D798-4E89-9380-843DC26135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="" xmlns:a16="http://schemas.microsoft.com/office/drawing/2014/main" id="{85572650-7B55-4A1A-8310-B2F7547F8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8D1B-1961-491B-A0BB-D551E4AA98A9}" type="datetimeFigureOut">
              <a:rPr lang="pl-PL" smtClean="0"/>
              <a:t>2020-11-24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="" xmlns:a16="http://schemas.microsoft.com/office/drawing/2014/main" id="{D53208A6-8F21-4B32-AE33-20518750E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="" xmlns:a16="http://schemas.microsoft.com/office/drawing/2014/main" id="{A99A7F0A-A8AE-479A-9A8C-27E1CFBFA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90CC-664A-486C-A4A7-F12A3A7055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2734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023E33AB-623F-4EFA-B41F-30A8C74E1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="" xmlns:a16="http://schemas.microsoft.com/office/drawing/2014/main" id="{07BE39C8-C645-44C0-8F53-F50BC46EE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8D1B-1961-491B-A0BB-D551E4AA98A9}" type="datetimeFigureOut">
              <a:rPr lang="pl-PL" smtClean="0"/>
              <a:t>2020-11-24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="" xmlns:a16="http://schemas.microsoft.com/office/drawing/2014/main" id="{ACC601A2-DDF8-41E0-8BFE-C297DF5BC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="" xmlns:a16="http://schemas.microsoft.com/office/drawing/2014/main" id="{0598C8D1-ADDF-4E0C-946F-851B5EED2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90CC-664A-486C-A4A7-F12A3A7055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9787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="" xmlns:a16="http://schemas.microsoft.com/office/drawing/2014/main" id="{15A9A65F-F2C1-4C94-9690-3EE908D10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8D1B-1961-491B-A0BB-D551E4AA98A9}" type="datetimeFigureOut">
              <a:rPr lang="pl-PL" smtClean="0"/>
              <a:t>2020-11-24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="" xmlns:a16="http://schemas.microsoft.com/office/drawing/2014/main" id="{37F57DB3-6519-43DF-990F-D5477245B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32E1CE39-3684-42B6-9E37-B3201251A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90CC-664A-486C-A4A7-F12A3A7055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0820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E7624B8E-7FCB-473F-83A3-BAC06A325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EA59A51D-AAA5-4344-B0A5-93B41CD0A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0315603B-CB2B-4F5C-911A-703CC93C9C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C7641443-2F40-4244-B3D6-74F7307FE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8D1B-1961-491B-A0BB-D551E4AA98A9}" type="datetimeFigureOut">
              <a:rPr lang="pl-PL" smtClean="0"/>
              <a:t>2020-11-24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8707E356-CC5F-46F9-BF25-A1E71BD45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08225F80-D9D1-4399-9F16-A471789DE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90CC-664A-486C-A4A7-F12A3A7055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7668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6B8059EB-6ADD-4863-966F-BB3756855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="" xmlns:a16="http://schemas.microsoft.com/office/drawing/2014/main" id="{90B7B3E5-0E86-42F2-93F8-FB39B5B14E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EF3E0D28-C47E-4EAE-87B0-690067B7AB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2B8A4400-4233-45EE-B16B-EF6094147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A8D1B-1961-491B-A0BB-D551E4AA98A9}" type="datetimeFigureOut">
              <a:rPr lang="pl-PL" smtClean="0"/>
              <a:t>2020-11-24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65F3CAFB-4281-4D1E-8807-4AA990535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102BBD8A-0055-45CB-A830-5D40A1727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90CC-664A-486C-A4A7-F12A3A7055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944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="" xmlns:a16="http://schemas.microsoft.com/office/drawing/2014/main" id="{F7596A1F-538F-4417-8215-6B353FD07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FF025431-AC5B-464D-B094-BA2875EC20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D67596BA-098F-4AEA-9B05-B036DF3C50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A8D1B-1961-491B-A0BB-D551E4AA98A9}" type="datetimeFigureOut">
              <a:rPr lang="pl-PL" smtClean="0"/>
              <a:t>2020-11-24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4CED9DA1-5BFB-4213-B50A-9902F78561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90466562-AEA7-49F2-B983-CD0404E686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390CC-664A-486C-A4A7-F12A3A7055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4672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gQEfx4N2zDY?feature=oembed" TargetMode="Externa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afHXRTqzvmU?feature=oembed" TargetMode="Externa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erosy i alkohol droższe od 1 stycznia 2020 r. Prezydent podpisał  podwyżkę akcyzy - Akcyza - rp.pl">
            <a:extLst>
              <a:ext uri="{FF2B5EF4-FFF2-40B4-BE49-F238E27FC236}">
                <a16:creationId xmlns="" xmlns:a16="http://schemas.microsoft.com/office/drawing/2014/main" id="{39E6B82D-E6D9-408B-BC28-644568B435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58"/>
          <a:stretch/>
        </p:blipFill>
        <p:spPr bwMode="auto">
          <a:xfrm>
            <a:off x="0" y="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="" xmlns:a16="http://schemas.microsoft.com/office/drawing/2014/main" id="{37C89E4B-3C9F-44B9-8B86-D9E3D112D8E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rostokąt 5">
            <a:extLst>
              <a:ext uri="{FF2B5EF4-FFF2-40B4-BE49-F238E27FC236}">
                <a16:creationId xmlns="" xmlns:a16="http://schemas.microsoft.com/office/drawing/2014/main" id="{0E9E6964-E0FA-42C5-933B-F9B9CC9FBD8F}"/>
              </a:ext>
            </a:extLst>
          </p:cNvPr>
          <p:cNvSpPr/>
          <p:nvPr/>
        </p:nvSpPr>
        <p:spPr>
          <a:xfrm>
            <a:off x="523875" y="5317240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+mj-lt"/>
                <a:ea typeface="+mj-ea"/>
                <a:cs typeface="+mj-cs"/>
              </a:rPr>
              <a:t>Alkohol</a:t>
            </a:r>
            <a:r>
              <a:rPr lang="en-US" sz="60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60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+mj-lt"/>
                <a:ea typeface="+mj-ea"/>
                <a:cs typeface="+mj-cs"/>
              </a:rPr>
              <a:t>i</a:t>
            </a:r>
            <a:r>
              <a:rPr lang="en-US" sz="60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60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+mj-lt"/>
                <a:ea typeface="+mj-ea"/>
                <a:cs typeface="+mj-cs"/>
              </a:rPr>
              <a:t>Papierosy</a:t>
            </a:r>
            <a:endParaRPr lang="en-US" sz="6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+mj-lt"/>
              <a:ea typeface="+mj-ea"/>
              <a:cs typeface="+mj-cs"/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="" xmlns:a16="http://schemas.microsoft.com/office/drawing/2014/main" id="{AA2EAA10-076F-46BD-8F0F-B9A2FB77A85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="" xmlns:a16="http://schemas.microsoft.com/office/drawing/2014/main" id="{D891E407-403B-4764-86C9-33A56D3BCAA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3266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F98ED85F-DCEE-4B50-802E-71A6E3E12B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rostokąt 1">
            <a:extLst>
              <a:ext uri="{FF2B5EF4-FFF2-40B4-BE49-F238E27FC236}">
                <a16:creationId xmlns="" xmlns:a16="http://schemas.microsoft.com/office/drawing/2014/main" id="{58510E29-C94B-439B-A001-94EC7C21AA00}"/>
              </a:ext>
            </a:extLst>
          </p:cNvPr>
          <p:cNvSpPr/>
          <p:nvPr/>
        </p:nvSpPr>
        <p:spPr>
          <a:xfrm>
            <a:off x="838200" y="6318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kern="120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+mj-lt"/>
                <a:ea typeface="+mj-ea"/>
                <a:cs typeface="+mj-cs"/>
              </a:rPr>
              <a:t>Uzależnienia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="" xmlns:a16="http://schemas.microsoft.com/office/drawing/2014/main" id="{E8E35B83-1EC3-4F87-9D54-D863463351B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897636" y="1957388"/>
            <a:ext cx="10396728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le tekstowe 3">
            <a:extLst>
              <a:ext uri="{FF2B5EF4-FFF2-40B4-BE49-F238E27FC236}">
                <a16:creationId xmlns="" xmlns:a16="http://schemas.microsoft.com/office/drawing/2014/main" id="{ACC46C36-30F2-4109-B36C-30FE07C410F1}"/>
              </a:ext>
            </a:extLst>
          </p:cNvPr>
          <p:cNvSpPr txBox="1"/>
          <p:nvPr/>
        </p:nvSpPr>
        <p:spPr>
          <a:xfrm>
            <a:off x="838200" y="2269173"/>
            <a:ext cx="10515600" cy="3659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i="0" dirty="0" err="1">
                <a:solidFill>
                  <a:schemeClr val="bg1"/>
                </a:solidFill>
                <a:effectLst/>
              </a:rPr>
              <a:t>Uzależnienie</a:t>
            </a:r>
            <a:r>
              <a:rPr lang="en-US" sz="2200" b="1" i="0" dirty="0">
                <a:solidFill>
                  <a:schemeClr val="bg1"/>
                </a:solidFill>
                <a:effectLst/>
              </a:rPr>
              <a:t> jest </a:t>
            </a:r>
            <a:r>
              <a:rPr lang="en-US" sz="2200" b="1" i="0" dirty="0" err="1">
                <a:solidFill>
                  <a:schemeClr val="bg1"/>
                </a:solidFill>
                <a:effectLst/>
              </a:rPr>
              <a:t>granicą</a:t>
            </a:r>
            <a:r>
              <a:rPr lang="en-US" sz="2200" b="1" i="0" dirty="0">
                <a:solidFill>
                  <a:schemeClr val="bg1"/>
                </a:solidFill>
                <a:effectLst/>
              </a:rPr>
              <a:t>, </a:t>
            </a:r>
            <a:r>
              <a:rPr lang="en-US" sz="2200" b="1" i="0" dirty="0" err="1">
                <a:solidFill>
                  <a:schemeClr val="bg1"/>
                </a:solidFill>
                <a:effectLst/>
              </a:rPr>
              <a:t>której</a:t>
            </a:r>
            <a:r>
              <a:rPr lang="en-US" sz="22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2200" b="1" i="0" dirty="0" err="1">
                <a:solidFill>
                  <a:schemeClr val="bg1"/>
                </a:solidFill>
                <a:effectLst/>
              </a:rPr>
              <a:t>przekroczenie</a:t>
            </a:r>
            <a:r>
              <a:rPr lang="en-US" sz="22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2200" b="1" i="0" dirty="0" err="1">
                <a:solidFill>
                  <a:schemeClr val="bg1"/>
                </a:solidFill>
                <a:effectLst/>
              </a:rPr>
              <a:t>oznacza</a:t>
            </a:r>
            <a:r>
              <a:rPr lang="en-US" sz="22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2200" b="1" i="0" dirty="0" err="1">
                <a:solidFill>
                  <a:schemeClr val="bg1"/>
                </a:solidFill>
                <a:effectLst/>
              </a:rPr>
              <a:t>zniewolenie</a:t>
            </a:r>
            <a:r>
              <a:rPr lang="en-US" sz="2200" b="1" i="0" dirty="0">
                <a:solidFill>
                  <a:schemeClr val="bg1"/>
                </a:solidFill>
                <a:effectLst/>
              </a:rPr>
              <a:t> od </a:t>
            </a:r>
            <a:r>
              <a:rPr lang="en-US" sz="2200" b="1" i="0" dirty="0" err="1">
                <a:solidFill>
                  <a:schemeClr val="bg1"/>
                </a:solidFill>
                <a:effectLst/>
              </a:rPr>
              <a:t>przyjemności</a:t>
            </a:r>
            <a:r>
              <a:rPr lang="en-US" sz="2200" b="1" i="0" dirty="0">
                <a:solidFill>
                  <a:schemeClr val="bg1"/>
                </a:solidFill>
                <a:effectLst/>
              </a:rPr>
              <a:t>. </a:t>
            </a:r>
            <a:r>
              <a:rPr lang="en-US" sz="2200" b="1" i="0" dirty="0" err="1">
                <a:solidFill>
                  <a:schemeClr val="bg1"/>
                </a:solidFill>
                <a:effectLst/>
              </a:rPr>
              <a:t>Uzależnić</a:t>
            </a:r>
            <a:r>
              <a:rPr lang="en-US" sz="22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2200" b="1" i="0" dirty="0" err="1">
                <a:solidFill>
                  <a:schemeClr val="bg1"/>
                </a:solidFill>
                <a:effectLst/>
              </a:rPr>
              <a:t>można</a:t>
            </a:r>
            <a:r>
              <a:rPr lang="en-US" sz="22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2200" b="1" i="0" dirty="0" err="1">
                <a:solidFill>
                  <a:schemeClr val="bg1"/>
                </a:solidFill>
                <a:effectLst/>
              </a:rPr>
              <a:t>się</a:t>
            </a:r>
            <a:r>
              <a:rPr lang="en-US" sz="22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2200" b="1" i="0" dirty="0" err="1">
                <a:solidFill>
                  <a:schemeClr val="bg1"/>
                </a:solidFill>
                <a:effectLst/>
              </a:rPr>
              <a:t>niemalże</a:t>
            </a:r>
            <a:r>
              <a:rPr lang="en-US" sz="2200" b="1" i="0" dirty="0">
                <a:solidFill>
                  <a:schemeClr val="bg1"/>
                </a:solidFill>
                <a:effectLst/>
              </a:rPr>
              <a:t> od </a:t>
            </a:r>
            <a:r>
              <a:rPr lang="en-US" sz="2200" b="1" i="0" dirty="0" err="1">
                <a:solidFill>
                  <a:schemeClr val="bg1"/>
                </a:solidFill>
                <a:effectLst/>
              </a:rPr>
              <a:t>wszystkiego</a:t>
            </a:r>
            <a:r>
              <a:rPr lang="en-US" sz="2200" b="1" i="0" dirty="0">
                <a:solidFill>
                  <a:schemeClr val="bg1"/>
                </a:solidFill>
                <a:effectLst/>
              </a:rPr>
              <a:t> – </a:t>
            </a:r>
            <a:r>
              <a:rPr lang="en-US" sz="2200" b="1" i="0" dirty="0" err="1">
                <a:solidFill>
                  <a:schemeClr val="bg1"/>
                </a:solidFill>
                <a:effectLst/>
              </a:rPr>
              <a:t>zarówno</a:t>
            </a:r>
            <a:r>
              <a:rPr lang="en-US" sz="2200" b="1" i="0" dirty="0">
                <a:solidFill>
                  <a:schemeClr val="bg1"/>
                </a:solidFill>
                <a:effectLst/>
              </a:rPr>
              <a:t> od </a:t>
            </a:r>
            <a:r>
              <a:rPr lang="en-US" sz="2200" b="1" i="0" dirty="0" err="1">
                <a:solidFill>
                  <a:schemeClr val="bg1"/>
                </a:solidFill>
                <a:effectLst/>
              </a:rPr>
              <a:t>substancji</a:t>
            </a:r>
            <a:r>
              <a:rPr lang="en-US" sz="22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2200" b="1" i="0" dirty="0" err="1">
                <a:solidFill>
                  <a:schemeClr val="bg1"/>
                </a:solidFill>
                <a:effectLst/>
              </a:rPr>
              <a:t>psychoaktywnych</a:t>
            </a:r>
            <a:r>
              <a:rPr lang="en-US" sz="2200" b="1" i="0" dirty="0">
                <a:solidFill>
                  <a:schemeClr val="bg1"/>
                </a:solidFill>
                <a:effectLst/>
              </a:rPr>
              <a:t> jak </a:t>
            </a:r>
            <a:r>
              <a:rPr lang="en-US" sz="2200" b="1" i="0" dirty="0" err="1">
                <a:solidFill>
                  <a:schemeClr val="bg1"/>
                </a:solidFill>
                <a:effectLst/>
              </a:rPr>
              <a:t>i</a:t>
            </a:r>
            <a:r>
              <a:rPr lang="en-US" sz="22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2200" b="1" i="0" dirty="0" err="1">
                <a:solidFill>
                  <a:schemeClr val="bg1"/>
                </a:solidFill>
                <a:effectLst/>
              </a:rPr>
              <a:t>określonych</a:t>
            </a:r>
            <a:r>
              <a:rPr lang="en-US" sz="22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2200" b="1" i="0" dirty="0" err="1">
                <a:solidFill>
                  <a:schemeClr val="bg1"/>
                </a:solidFill>
                <a:effectLst/>
              </a:rPr>
              <a:t>czynności</a:t>
            </a:r>
            <a:r>
              <a:rPr lang="en-US" sz="2200" b="1" i="0" dirty="0">
                <a:solidFill>
                  <a:schemeClr val="bg1"/>
                </a:solidFill>
                <a:effectLst/>
              </a:rPr>
              <a:t> (</a:t>
            </a:r>
            <a:r>
              <a:rPr lang="en-US" sz="2200" b="1" i="0" dirty="0" err="1">
                <a:solidFill>
                  <a:schemeClr val="bg1"/>
                </a:solidFill>
                <a:effectLst/>
              </a:rPr>
              <a:t>tzw</a:t>
            </a:r>
            <a:r>
              <a:rPr lang="en-US" sz="2200" b="1" i="0" dirty="0">
                <a:solidFill>
                  <a:schemeClr val="bg1"/>
                </a:solidFill>
                <a:effectLst/>
              </a:rPr>
              <a:t>. </a:t>
            </a:r>
            <a:r>
              <a:rPr lang="en-US" sz="2200" b="1" i="0" dirty="0" err="1">
                <a:solidFill>
                  <a:schemeClr val="bg1"/>
                </a:solidFill>
                <a:effectLst/>
              </a:rPr>
              <a:t>uzależnienia</a:t>
            </a:r>
            <a:r>
              <a:rPr lang="en-US" sz="22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2200" b="1" i="0" dirty="0" err="1">
                <a:solidFill>
                  <a:schemeClr val="bg1"/>
                </a:solidFill>
                <a:effectLst/>
              </a:rPr>
              <a:t>behawioralne</a:t>
            </a:r>
            <a:r>
              <a:rPr lang="en-US" sz="2200" b="1" i="0" dirty="0">
                <a:solidFill>
                  <a:schemeClr val="bg1"/>
                </a:solidFill>
                <a:effectLst/>
              </a:rPr>
              <a:t>).</a:t>
            </a:r>
            <a:endParaRPr lang="en-US" sz="2200" b="1" dirty="0">
              <a:solidFill>
                <a:schemeClr val="bg1"/>
              </a:solidFill>
            </a:endParaRPr>
          </a:p>
          <a:p>
            <a:pPr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i="0" dirty="0" err="1">
                <a:solidFill>
                  <a:schemeClr val="bg1"/>
                </a:solidFill>
                <a:effectLst/>
              </a:rPr>
              <a:t>Uzależnienia</a:t>
            </a:r>
            <a:r>
              <a:rPr lang="en-US" sz="22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2200" b="1" i="0" dirty="0" err="1">
                <a:solidFill>
                  <a:schemeClr val="bg1"/>
                </a:solidFill>
                <a:effectLst/>
              </a:rPr>
              <a:t>doprowadzają</a:t>
            </a:r>
            <a:r>
              <a:rPr lang="en-US" sz="22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2200" b="1" i="0" dirty="0" err="1">
                <a:solidFill>
                  <a:schemeClr val="bg1"/>
                </a:solidFill>
                <a:effectLst/>
              </a:rPr>
              <a:t>najczęściej</a:t>
            </a:r>
            <a:r>
              <a:rPr lang="en-US" sz="2200" b="1" i="0" dirty="0">
                <a:solidFill>
                  <a:schemeClr val="bg1"/>
                </a:solidFill>
                <a:effectLst/>
              </a:rPr>
              <a:t> do </a:t>
            </a:r>
            <a:r>
              <a:rPr lang="en-US" sz="2200" b="1" i="0" dirty="0" err="1">
                <a:solidFill>
                  <a:schemeClr val="bg1"/>
                </a:solidFill>
                <a:effectLst/>
              </a:rPr>
              <a:t>dramatycznych</a:t>
            </a:r>
            <a:r>
              <a:rPr lang="en-US" sz="22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2200" b="1" i="0" dirty="0" err="1">
                <a:solidFill>
                  <a:schemeClr val="bg1"/>
                </a:solidFill>
                <a:effectLst/>
              </a:rPr>
              <a:t>sytuacji</a:t>
            </a:r>
            <a:r>
              <a:rPr lang="en-US" sz="2200" b="1" i="0" dirty="0">
                <a:solidFill>
                  <a:schemeClr val="bg1"/>
                </a:solidFill>
                <a:effectLst/>
              </a:rPr>
              <a:t>.</a:t>
            </a:r>
          </a:p>
          <a:p>
            <a:pPr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 err="1">
                <a:solidFill>
                  <a:schemeClr val="bg1"/>
                </a:solidFill>
              </a:rPr>
              <a:t>Najlepszą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drogą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ucieczki</a:t>
            </a:r>
            <a:r>
              <a:rPr lang="en-US" sz="2200" b="1" dirty="0">
                <a:solidFill>
                  <a:schemeClr val="bg1"/>
                </a:solidFill>
              </a:rPr>
              <a:t> od </a:t>
            </a:r>
            <a:r>
              <a:rPr lang="en-US" sz="2200" b="1" dirty="0" err="1">
                <a:solidFill>
                  <a:schemeClr val="bg1"/>
                </a:solidFill>
              </a:rPr>
              <a:t>uzależnień</a:t>
            </a:r>
            <a:r>
              <a:rPr lang="en-US" sz="2200" b="1" dirty="0">
                <a:solidFill>
                  <a:schemeClr val="bg1"/>
                </a:solidFill>
              </a:rPr>
              <a:t> jest </a:t>
            </a:r>
            <a:r>
              <a:rPr lang="en-US" sz="2200" b="1" dirty="0" err="1">
                <a:solidFill>
                  <a:schemeClr val="bg1"/>
                </a:solidFill>
              </a:rPr>
              <a:t>odwyk</a:t>
            </a:r>
            <a:r>
              <a:rPr lang="en-US" sz="2200" b="1" dirty="0">
                <a:solidFill>
                  <a:schemeClr val="bg1"/>
                </a:solidFill>
              </a:rPr>
              <a:t>, </a:t>
            </a:r>
            <a:r>
              <a:rPr lang="en-US" sz="2200" b="1" dirty="0" err="1">
                <a:solidFill>
                  <a:schemeClr val="bg1"/>
                </a:solidFill>
              </a:rPr>
              <a:t>czyli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miejsce</a:t>
            </a:r>
            <a:r>
              <a:rPr lang="en-US" sz="2200" b="1" dirty="0">
                <a:solidFill>
                  <a:schemeClr val="bg1"/>
                </a:solidFill>
              </a:rPr>
              <a:t>, w </a:t>
            </a:r>
            <a:r>
              <a:rPr lang="en-US" sz="2200" b="1" dirty="0" err="1">
                <a:solidFill>
                  <a:schemeClr val="bg1"/>
                </a:solidFill>
              </a:rPr>
              <a:t>którym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leczone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są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uzależnienia</a:t>
            </a:r>
            <a:r>
              <a:rPr lang="en-US" sz="2200" b="1" dirty="0">
                <a:solidFill>
                  <a:schemeClr val="bg1"/>
                </a:solidFill>
              </a:rPr>
              <a:t>. </a:t>
            </a:r>
          </a:p>
          <a:p>
            <a:pPr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i="0" dirty="0" err="1">
                <a:solidFill>
                  <a:schemeClr val="bg1"/>
                </a:solidFill>
                <a:effectLst/>
              </a:rPr>
              <a:t>Uzależnienia</a:t>
            </a:r>
            <a:r>
              <a:rPr lang="en-US" sz="22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2200" b="1" i="0" dirty="0" err="1">
                <a:solidFill>
                  <a:schemeClr val="bg1"/>
                </a:solidFill>
                <a:effectLst/>
              </a:rPr>
              <a:t>dzielimy</a:t>
            </a:r>
            <a:r>
              <a:rPr lang="en-US" sz="22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2200" b="1" i="0" dirty="0" err="1">
                <a:solidFill>
                  <a:schemeClr val="bg1"/>
                </a:solidFill>
                <a:effectLst/>
              </a:rPr>
              <a:t>na</a:t>
            </a:r>
            <a:r>
              <a:rPr lang="en-US" sz="2200" b="1" i="0" dirty="0">
                <a:solidFill>
                  <a:schemeClr val="bg1"/>
                </a:solidFill>
                <a:effectLst/>
              </a:rPr>
              <a:t>: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i="0" dirty="0">
                <a:solidFill>
                  <a:schemeClr val="bg1"/>
                </a:solidFill>
                <a:effectLst/>
              </a:rPr>
              <a:t>-</a:t>
            </a:r>
            <a:r>
              <a:rPr lang="pl-PL" sz="22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2200" b="1" i="0" dirty="0" err="1">
                <a:solidFill>
                  <a:schemeClr val="bg1"/>
                </a:solidFill>
                <a:effectLst/>
              </a:rPr>
              <a:t>Uzależnienia</a:t>
            </a:r>
            <a:r>
              <a:rPr lang="en-US" sz="22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2200" b="1" i="0" dirty="0" err="1">
                <a:solidFill>
                  <a:schemeClr val="bg1"/>
                </a:solidFill>
                <a:effectLst/>
              </a:rPr>
              <a:t>psychiczne</a:t>
            </a:r>
            <a:r>
              <a:rPr lang="en-US" sz="2200" b="1" i="0" dirty="0">
                <a:solidFill>
                  <a:schemeClr val="bg1"/>
                </a:solidFill>
                <a:effectLst/>
              </a:rPr>
              <a:t>,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i="0" dirty="0">
                <a:solidFill>
                  <a:schemeClr val="bg1"/>
                </a:solidFill>
                <a:effectLst/>
              </a:rPr>
              <a:t>-</a:t>
            </a:r>
            <a:r>
              <a:rPr lang="pl-PL" sz="22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2200" b="1" i="0" dirty="0" err="1">
                <a:solidFill>
                  <a:schemeClr val="bg1"/>
                </a:solidFill>
                <a:effectLst/>
              </a:rPr>
              <a:t>Uzależnienia</a:t>
            </a:r>
            <a:r>
              <a:rPr lang="en-US" sz="22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2200" b="1" i="0" dirty="0" err="1">
                <a:solidFill>
                  <a:schemeClr val="bg1"/>
                </a:solidFill>
                <a:effectLst/>
              </a:rPr>
              <a:t>fizjologiczne</a:t>
            </a:r>
            <a:r>
              <a:rPr lang="en-US" sz="2200" b="1" i="0" dirty="0">
                <a:solidFill>
                  <a:schemeClr val="bg1"/>
                </a:solidFill>
                <a:effectLst/>
              </a:rPr>
              <a:t>,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i="0" dirty="0">
                <a:solidFill>
                  <a:schemeClr val="bg1"/>
                </a:solidFill>
                <a:effectLst/>
              </a:rPr>
              <a:t>-</a:t>
            </a:r>
            <a:r>
              <a:rPr lang="pl-PL" sz="2200" b="1" i="0">
                <a:solidFill>
                  <a:schemeClr val="bg1"/>
                </a:solidFill>
                <a:effectLst/>
              </a:rPr>
              <a:t> </a:t>
            </a:r>
            <a:r>
              <a:rPr lang="en-US" sz="2200" b="1" i="0">
                <a:solidFill>
                  <a:schemeClr val="bg1"/>
                </a:solidFill>
                <a:effectLst/>
              </a:rPr>
              <a:t>Uzależnienia</a:t>
            </a:r>
            <a:r>
              <a:rPr lang="en-US" sz="22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2200" b="1" i="0" dirty="0" err="1">
                <a:solidFill>
                  <a:schemeClr val="bg1"/>
                </a:solidFill>
                <a:effectLst/>
              </a:rPr>
              <a:t>społeczne</a:t>
            </a:r>
            <a:r>
              <a:rPr lang="en-US" sz="2200" b="1" i="0" dirty="0">
                <a:solidFill>
                  <a:schemeClr val="bg1"/>
                </a:solidFill>
                <a:effectLst/>
              </a:rPr>
              <a:t>.</a:t>
            </a:r>
          </a:p>
          <a:p>
            <a:pPr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b="1" i="0" dirty="0">
              <a:solidFill>
                <a:schemeClr val="bg1"/>
              </a:solidFill>
              <a:effectLst/>
            </a:endParaRPr>
          </a:p>
          <a:p>
            <a:pPr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b="1" i="0" dirty="0">
              <a:solidFill>
                <a:schemeClr val="bg1"/>
              </a:solidFill>
              <a:effectLst/>
            </a:endParaRPr>
          </a:p>
          <a:p>
            <a:pPr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b="1" i="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85735572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Rectangle 191">
            <a:extLst>
              <a:ext uri="{FF2B5EF4-FFF2-40B4-BE49-F238E27FC236}">
                <a16:creationId xmlns="" xmlns:a16="http://schemas.microsoft.com/office/drawing/2014/main" id="{A7AE9375-4664-4DB2-922D-2782A6E439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="" xmlns:a16="http://schemas.microsoft.com/office/drawing/2014/main" id="{9B0E2618-C2E0-4B36-AEA3-37B7FACC58BD}"/>
              </a:ext>
            </a:extLst>
          </p:cNvPr>
          <p:cNvSpPr/>
          <p:nvPr/>
        </p:nvSpPr>
        <p:spPr>
          <a:xfrm>
            <a:off x="1295400" y="669925"/>
            <a:ext cx="4800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b="0" cap="none" spc="0" dirty="0" err="1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  <a:latin typeface="+mj-lt"/>
                <a:ea typeface="+mj-ea"/>
                <a:cs typeface="+mj-cs"/>
              </a:rPr>
              <a:t>Papierosy</a:t>
            </a:r>
            <a:endParaRPr lang="en-US" sz="6000" b="0" cap="none" spc="0" dirty="0">
              <a:ln w="0"/>
              <a:solidFill>
                <a:schemeClr val="bg1"/>
              </a:solidFill>
              <a:effectLst>
                <a:reflection blurRad="6350" stA="53000" endA="300" endPos="355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cxnSp>
        <p:nvCxnSpPr>
          <p:cNvPr id="193" name="Straight Connector 192">
            <a:extLst>
              <a:ext uri="{FF2B5EF4-FFF2-40B4-BE49-F238E27FC236}">
                <a16:creationId xmlns="" xmlns:a16="http://schemas.microsoft.com/office/drawing/2014/main" id="{EE504C98-6397-41C1-A8D8-2D9C4ED307E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1" y="2026340"/>
            <a:ext cx="60959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9">
            <a:extLst>
              <a:ext uri="{FF2B5EF4-FFF2-40B4-BE49-F238E27FC236}">
                <a16:creationId xmlns="" xmlns:a16="http://schemas.microsoft.com/office/drawing/2014/main" id="{0AFBAF3F-A3F7-42A1-9FF5-96A56D6274A8}"/>
              </a:ext>
            </a:extLst>
          </p:cNvPr>
          <p:cNvSpPr txBox="1"/>
          <p:nvPr/>
        </p:nvSpPr>
        <p:spPr>
          <a:xfrm>
            <a:off x="920496" y="2401828"/>
            <a:ext cx="5140440" cy="39502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i="0" dirty="0">
                <a:solidFill>
                  <a:schemeClr val="bg1"/>
                </a:solidFill>
                <a:effectLst/>
              </a:rPr>
              <a:t> 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Wyrób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tytoniowy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składający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się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z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rurki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z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cienkiej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bibułki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(</a:t>
            </a:r>
            <a:r>
              <a:rPr lang="en-US" sz="1600" b="1" dirty="0" err="1">
                <a:solidFill>
                  <a:schemeClr val="bg1"/>
                </a:solidFill>
              </a:rPr>
              <a:t>gilzy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) o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średnicy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do 1 cm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i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długości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do 12 cm (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zwykle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85 mm),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wewnątrz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której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znajduje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się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mieszanka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tytoniowa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zawierająca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spreparowane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liście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różnych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odmian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 </a:t>
            </a:r>
            <a:r>
              <a:rPr lang="pl-PL" sz="1600" b="1" i="0" dirty="0">
                <a:solidFill>
                  <a:schemeClr val="bg1"/>
                </a:solidFill>
                <a:effectLst/>
              </a:rPr>
              <a:t>tytoniu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i="0" dirty="0" err="1">
                <a:solidFill>
                  <a:schemeClr val="bg1"/>
                </a:solidFill>
                <a:effectLst/>
              </a:rPr>
              <a:t>Podczas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 </a:t>
            </a:r>
            <a:r>
              <a:rPr lang="en-US" sz="1600" b="1" dirty="0" err="1">
                <a:solidFill>
                  <a:schemeClr val="bg1"/>
                </a:solidFill>
              </a:rPr>
              <a:t>palenia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 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papierosa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zawarta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w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dymie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papierosowym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 </a:t>
            </a:r>
            <a:r>
              <a:rPr lang="en-US" sz="1600" b="1" dirty="0" err="1">
                <a:solidFill>
                  <a:schemeClr val="bg1"/>
                </a:solidFill>
              </a:rPr>
              <a:t>nikotyna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 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dostaje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się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do </a:t>
            </a:r>
            <a:r>
              <a:rPr lang="en-US" sz="1600" b="1" dirty="0" err="1">
                <a:solidFill>
                  <a:schemeClr val="bg1"/>
                </a:solidFill>
              </a:rPr>
              <a:t>krwi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 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i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wywiera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swoje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działanie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na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organizm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palacza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.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Oprócz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nikotyny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 </a:t>
            </a:r>
            <a:r>
              <a:rPr lang="pl-PL" sz="1600" b="1" i="0" dirty="0">
                <a:solidFill>
                  <a:schemeClr val="bg1"/>
                </a:solidFill>
                <a:effectLst/>
              </a:rPr>
              <a:t>dym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tytoniowy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 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zawiera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tysiące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innych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szkodliwych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,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rakotwórczych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substancji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chemicznych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i="0" dirty="0" err="1">
                <a:solidFill>
                  <a:schemeClr val="bg1"/>
                </a:solidFill>
                <a:effectLst/>
              </a:rPr>
              <a:t>Podobną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rolę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spełnia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 </a:t>
            </a:r>
            <a:r>
              <a:rPr lang="en-US" sz="1600" b="1" dirty="0" err="1">
                <a:solidFill>
                  <a:schemeClr val="bg1"/>
                </a:solidFill>
              </a:rPr>
              <a:t>fajka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 (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zamiast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w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papierze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,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który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spala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się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wraz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z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tytoniem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,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spreparowane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liście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umieszczone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są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w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niepalnym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,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najczęściej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drewnianym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cybuchu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)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oraz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 </a:t>
            </a:r>
            <a:r>
              <a:rPr lang="en-US" sz="1600" b="1" dirty="0" err="1">
                <a:solidFill>
                  <a:schemeClr val="bg1"/>
                </a:solidFill>
              </a:rPr>
              <a:t>cygaro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 –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tu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zamiast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papieru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jest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wysuszony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, ale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nierozdrobniony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,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liść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tytoniu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.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Małe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cygaro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,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zbliżone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wyglądem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 do </a:t>
            </a:r>
            <a:r>
              <a:rPr lang="en-US" sz="1600" b="1" i="0" dirty="0" err="1">
                <a:solidFill>
                  <a:schemeClr val="bg1"/>
                </a:solidFill>
                <a:effectLst/>
              </a:rPr>
              <a:t>papierosa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, to </a:t>
            </a:r>
            <a:r>
              <a:rPr lang="en-US" sz="1600" b="1" dirty="0" err="1">
                <a:solidFill>
                  <a:schemeClr val="bg1"/>
                </a:solidFill>
              </a:rPr>
              <a:t>cygaretka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.</a:t>
            </a:r>
          </a:p>
        </p:txBody>
      </p:sp>
      <p:pic>
        <p:nvPicPr>
          <p:cNvPr id="2050" name="Picture 2" descr="Za tydzień znikną papierosy slim i mentolowe. Już ich nie kupisz! Co mają  zrobić palacze? | Białystok Nasze Miasto">
            <a:extLst>
              <a:ext uri="{FF2B5EF4-FFF2-40B4-BE49-F238E27FC236}">
                <a16:creationId xmlns="" xmlns:a16="http://schemas.microsoft.com/office/drawing/2014/main" id="{51B1B649-A390-4D4E-AE1A-56F7DA709C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" r="17345" b="2058"/>
          <a:stretch/>
        </p:blipFill>
        <p:spPr bwMode="auto">
          <a:xfrm>
            <a:off x="6679680" y="369913"/>
            <a:ext cx="3519665" cy="278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" name="Rectangle 193">
            <a:extLst>
              <a:ext uri="{FF2B5EF4-FFF2-40B4-BE49-F238E27FC236}">
                <a16:creationId xmlns="" xmlns:a16="http://schemas.microsoft.com/office/drawing/2014/main" id="{C87417AF-190E-4D6E-AFA6-7D3E84B0B43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31603" y="182859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Multimedia online 2" title="Niepozorny zabójca | Polimaty #31">
            <a:hlinkClick r:id="" action="ppaction://media"/>
            <a:extLst>
              <a:ext uri="{FF2B5EF4-FFF2-40B4-BE49-F238E27FC236}">
                <a16:creationId xmlns="" xmlns:a16="http://schemas.microsoft.com/office/drawing/2014/main" id="{88B9FE47-A7FB-4FDA-8CB3-E3402B51683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8038661" y="4113228"/>
            <a:ext cx="3588640" cy="2018610"/>
          </a:xfrm>
          <a:prstGeom prst="rect">
            <a:avLst/>
          </a:prstGeom>
        </p:spPr>
      </p:pic>
      <p:sp>
        <p:nvSpPr>
          <p:cNvPr id="195" name="Rectangle 194">
            <a:extLst>
              <a:ext uri="{FF2B5EF4-FFF2-40B4-BE49-F238E27FC236}">
                <a16:creationId xmlns="" xmlns:a16="http://schemas.microsoft.com/office/drawing/2014/main" id="{80B30ED8-273E-4C07-8568-2FE5CC5C48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825071" y="3543213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05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="" xmlns:a16="http://schemas.microsoft.com/office/drawing/2014/main" id="{62C2837E-2500-4C21-B78A-BBB0B0FA2700}"/>
              </a:ext>
            </a:extLst>
          </p:cNvPr>
          <p:cNvSpPr/>
          <p:nvPr/>
        </p:nvSpPr>
        <p:spPr>
          <a:xfrm>
            <a:off x="801099" y="1396289"/>
            <a:ext cx="439909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cap="none" spc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Alkohol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="" xmlns:a16="http://schemas.microsoft.com/office/drawing/2014/main" id="{94F5694E-D9B4-4C7C-9728-C66FF4AFFF9B}"/>
              </a:ext>
            </a:extLst>
          </p:cNvPr>
          <p:cNvSpPr txBox="1"/>
          <p:nvPr/>
        </p:nvSpPr>
        <p:spPr>
          <a:xfrm>
            <a:off x="805544" y="2871982"/>
            <a:ext cx="4399094" cy="31816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dirty="0" err="1"/>
              <a:t>N</a:t>
            </a:r>
            <a:r>
              <a:rPr lang="en-US" b="1" i="0" dirty="0" err="1">
                <a:effectLst/>
              </a:rPr>
              <a:t>apój</a:t>
            </a:r>
            <a:r>
              <a:rPr lang="en-US" b="1" i="0" dirty="0">
                <a:effectLst/>
              </a:rPr>
              <a:t> </a:t>
            </a:r>
            <a:r>
              <a:rPr lang="en-US" b="1" i="0" dirty="0" err="1">
                <a:effectLst/>
              </a:rPr>
              <a:t>zawierający</a:t>
            </a:r>
            <a:r>
              <a:rPr lang="en-US" b="1" i="0" dirty="0">
                <a:effectLst/>
              </a:rPr>
              <a:t> </a:t>
            </a:r>
            <a:r>
              <a:rPr lang="en-US" b="1" dirty="0" err="1"/>
              <a:t>etanol</a:t>
            </a:r>
            <a:r>
              <a:rPr lang="en-US" b="1" i="0" dirty="0">
                <a:effectLst/>
              </a:rPr>
              <a:t>, </a:t>
            </a:r>
            <a:r>
              <a:rPr lang="en-US" b="1" i="0" dirty="0" err="1">
                <a:effectLst/>
              </a:rPr>
              <a:t>jedna</a:t>
            </a:r>
            <a:r>
              <a:rPr lang="en-US" b="1" i="0" dirty="0">
                <a:effectLst/>
              </a:rPr>
              <a:t> z </a:t>
            </a:r>
            <a:r>
              <a:rPr lang="en-US" b="1" i="0" dirty="0" err="1">
                <a:effectLst/>
              </a:rPr>
              <a:t>najpopularniejszych</a:t>
            </a:r>
            <a:r>
              <a:rPr lang="en-US" b="1" i="0" dirty="0">
                <a:effectLst/>
              </a:rPr>
              <a:t> </a:t>
            </a:r>
            <a:r>
              <a:rPr lang="en-US" b="1" dirty="0" err="1"/>
              <a:t>używek</a:t>
            </a:r>
            <a:r>
              <a:rPr lang="en-US" b="1" i="0" dirty="0">
                <a:effectLst/>
              </a:rPr>
              <a:t>. </a:t>
            </a:r>
            <a:r>
              <a:rPr lang="en-US" b="1" i="0" dirty="0" err="1">
                <a:effectLst/>
              </a:rPr>
              <a:t>Napoje</a:t>
            </a:r>
            <a:r>
              <a:rPr lang="en-US" b="1" i="0" dirty="0">
                <a:effectLst/>
              </a:rPr>
              <a:t> </a:t>
            </a:r>
            <a:r>
              <a:rPr lang="en-US" b="1" i="0" dirty="0" err="1">
                <a:effectLst/>
              </a:rPr>
              <a:t>alkoholowe</a:t>
            </a:r>
            <a:r>
              <a:rPr lang="en-US" b="1" i="0" dirty="0">
                <a:effectLst/>
              </a:rPr>
              <a:t> </a:t>
            </a:r>
            <a:r>
              <a:rPr lang="en-US" b="1" i="0" dirty="0" err="1">
                <a:effectLst/>
              </a:rPr>
              <a:t>dzielone</a:t>
            </a:r>
            <a:r>
              <a:rPr lang="en-US" b="1" i="0" dirty="0">
                <a:effectLst/>
              </a:rPr>
              <a:t> </a:t>
            </a:r>
            <a:r>
              <a:rPr lang="en-US" b="1" i="0" dirty="0" err="1">
                <a:effectLst/>
              </a:rPr>
              <a:t>są</a:t>
            </a:r>
            <a:r>
              <a:rPr lang="en-US" b="1" i="0" dirty="0">
                <a:effectLst/>
              </a:rPr>
              <a:t> </a:t>
            </a:r>
            <a:r>
              <a:rPr lang="en-US" b="1" i="0" dirty="0" err="1">
                <a:effectLst/>
              </a:rPr>
              <a:t>na</a:t>
            </a:r>
            <a:r>
              <a:rPr lang="en-US" b="1" i="0" dirty="0">
                <a:effectLst/>
              </a:rPr>
              <a:t> </a:t>
            </a:r>
            <a:r>
              <a:rPr lang="en-US" b="1" dirty="0" err="1"/>
              <a:t>piwa</a:t>
            </a:r>
            <a:r>
              <a:rPr lang="en-US" b="1" i="0" dirty="0">
                <a:effectLst/>
              </a:rPr>
              <a:t>, </a:t>
            </a:r>
            <a:r>
              <a:rPr lang="en-US" b="1" dirty="0" err="1"/>
              <a:t>wina</a:t>
            </a:r>
            <a:r>
              <a:rPr lang="en-US" b="1" i="0" dirty="0">
                <a:effectLst/>
              </a:rPr>
              <a:t> </a:t>
            </a:r>
            <a:r>
              <a:rPr lang="en-US" b="1" i="0" dirty="0" err="1">
                <a:effectLst/>
              </a:rPr>
              <a:t>oraz</a:t>
            </a:r>
            <a:r>
              <a:rPr lang="en-US" b="1" i="0" dirty="0">
                <a:effectLst/>
              </a:rPr>
              <a:t> </a:t>
            </a:r>
            <a:r>
              <a:rPr lang="en-US" b="1" i="0" dirty="0" err="1">
                <a:effectLst/>
              </a:rPr>
              <a:t>alkohole</a:t>
            </a:r>
            <a:r>
              <a:rPr lang="en-US" b="1" i="0" dirty="0">
                <a:effectLst/>
              </a:rPr>
              <a:t> </a:t>
            </a:r>
            <a:r>
              <a:rPr lang="en-US" b="1" i="0" dirty="0" err="1">
                <a:effectLst/>
              </a:rPr>
              <a:t>spirytusowe</a:t>
            </a:r>
            <a:r>
              <a:rPr lang="en-US" b="1" i="0" dirty="0">
                <a:effectLst/>
              </a:rPr>
              <a:t>. </a:t>
            </a:r>
            <a:r>
              <a:rPr lang="en-US" b="1" i="0" dirty="0" err="1">
                <a:effectLst/>
              </a:rPr>
              <a:t>Spożywanie</a:t>
            </a:r>
            <a:r>
              <a:rPr lang="en-US" b="1" i="0" dirty="0">
                <a:effectLst/>
              </a:rPr>
              <a:t> </a:t>
            </a:r>
            <a:r>
              <a:rPr lang="en-US" b="1" i="0" dirty="0" err="1">
                <a:effectLst/>
              </a:rPr>
              <a:t>napojów</a:t>
            </a:r>
            <a:r>
              <a:rPr lang="en-US" b="1" i="0" dirty="0">
                <a:effectLst/>
              </a:rPr>
              <a:t> </a:t>
            </a:r>
            <a:r>
              <a:rPr lang="en-US" b="1" i="0" dirty="0" err="1">
                <a:effectLst/>
              </a:rPr>
              <a:t>alkoholowych</a:t>
            </a:r>
            <a:r>
              <a:rPr lang="en-US" b="1" i="0" dirty="0">
                <a:effectLst/>
              </a:rPr>
              <a:t> jest </a:t>
            </a:r>
            <a:r>
              <a:rPr lang="en-US" b="1" i="0" dirty="0" err="1">
                <a:effectLst/>
              </a:rPr>
              <a:t>legalne</a:t>
            </a:r>
            <a:r>
              <a:rPr lang="en-US" b="1" i="0" dirty="0">
                <a:effectLst/>
              </a:rPr>
              <a:t> w </a:t>
            </a:r>
            <a:r>
              <a:rPr lang="en-US" b="1" i="0" dirty="0" err="1">
                <a:effectLst/>
              </a:rPr>
              <a:t>większości</a:t>
            </a:r>
            <a:r>
              <a:rPr lang="en-US" b="1" i="0" dirty="0">
                <a:effectLst/>
              </a:rPr>
              <a:t> </a:t>
            </a:r>
            <a:r>
              <a:rPr lang="en-US" b="1" i="0" dirty="0" err="1">
                <a:effectLst/>
              </a:rPr>
              <a:t>krajów</a:t>
            </a:r>
            <a:r>
              <a:rPr lang="en-US" b="1" i="0" dirty="0">
                <a:effectLst/>
              </a:rPr>
              <a:t>, a </a:t>
            </a:r>
            <a:r>
              <a:rPr lang="en-US" b="1" i="0" dirty="0" err="1">
                <a:effectLst/>
              </a:rPr>
              <a:t>ponad</a:t>
            </a:r>
            <a:r>
              <a:rPr lang="en-US" b="1" i="0" dirty="0">
                <a:effectLst/>
              </a:rPr>
              <a:t> 100 </a:t>
            </a:r>
            <a:r>
              <a:rPr lang="en-US" b="1" i="0" dirty="0" err="1">
                <a:effectLst/>
              </a:rPr>
              <a:t>państw</a:t>
            </a:r>
            <a:r>
              <a:rPr lang="en-US" b="1" i="0" dirty="0">
                <a:effectLst/>
              </a:rPr>
              <a:t> </a:t>
            </a:r>
            <a:r>
              <a:rPr lang="en-US" b="1" i="0" dirty="0" err="1">
                <a:effectLst/>
              </a:rPr>
              <a:t>posiada</a:t>
            </a:r>
            <a:r>
              <a:rPr lang="en-US" b="1" i="0" dirty="0">
                <a:effectLst/>
              </a:rPr>
              <a:t> </a:t>
            </a:r>
            <a:r>
              <a:rPr lang="en-US" b="1" i="0" dirty="0" err="1">
                <a:effectLst/>
              </a:rPr>
              <a:t>przepisy</a:t>
            </a:r>
            <a:r>
              <a:rPr lang="en-US" b="1" i="0" dirty="0">
                <a:effectLst/>
              </a:rPr>
              <a:t> </a:t>
            </a:r>
            <a:r>
              <a:rPr lang="en-US" b="1" i="0" dirty="0" err="1">
                <a:effectLst/>
              </a:rPr>
              <a:t>regulujące</a:t>
            </a:r>
            <a:r>
              <a:rPr lang="en-US" b="1" i="0" dirty="0">
                <a:effectLst/>
              </a:rPr>
              <a:t> ich </a:t>
            </a:r>
            <a:r>
              <a:rPr lang="en-US" b="1" i="0" dirty="0" err="1">
                <a:effectLst/>
              </a:rPr>
              <a:t>produkcję</a:t>
            </a:r>
            <a:r>
              <a:rPr lang="en-US" b="1" i="0" dirty="0">
                <a:effectLst/>
              </a:rPr>
              <a:t>, </a:t>
            </a:r>
            <a:r>
              <a:rPr lang="en-US" b="1" i="0" dirty="0" err="1">
                <a:effectLst/>
              </a:rPr>
              <a:t>sprzedaż</a:t>
            </a:r>
            <a:r>
              <a:rPr lang="en-US" b="1" i="0" dirty="0">
                <a:effectLst/>
              </a:rPr>
              <a:t> </a:t>
            </a:r>
            <a:r>
              <a:rPr lang="en-US" b="1" i="0" dirty="0" err="1">
                <a:effectLst/>
              </a:rPr>
              <a:t>i</a:t>
            </a:r>
            <a:r>
              <a:rPr lang="en-US" b="1" i="0" dirty="0">
                <a:effectLst/>
              </a:rPr>
              <a:t> </a:t>
            </a:r>
            <a:r>
              <a:rPr lang="en-US" b="1" i="0" dirty="0" err="1">
                <a:effectLst/>
              </a:rPr>
              <a:t>spożywanie</a:t>
            </a:r>
            <a:r>
              <a:rPr lang="en-US" b="1" i="0" dirty="0">
                <a:effectLst/>
              </a:rPr>
              <a:t>. W </a:t>
            </a:r>
            <a:r>
              <a:rPr lang="en-US" b="1" i="0" dirty="0" err="1">
                <a:effectLst/>
              </a:rPr>
              <a:t>Polsce</a:t>
            </a:r>
            <a:r>
              <a:rPr lang="en-US" b="1" i="0" dirty="0">
                <a:effectLst/>
              </a:rPr>
              <a:t>, </a:t>
            </a:r>
            <a:r>
              <a:rPr lang="en-US" b="1" i="0" dirty="0" err="1">
                <a:effectLst/>
              </a:rPr>
              <a:t>według</a:t>
            </a:r>
            <a:r>
              <a:rPr lang="en-US" b="1" i="0" dirty="0">
                <a:effectLst/>
              </a:rPr>
              <a:t> </a:t>
            </a:r>
            <a:r>
              <a:rPr lang="en-US" b="1" i="0" dirty="0" err="1">
                <a:effectLst/>
              </a:rPr>
              <a:t>definicji</a:t>
            </a:r>
            <a:r>
              <a:rPr lang="en-US" b="1" i="0" dirty="0">
                <a:effectLst/>
              </a:rPr>
              <a:t> </a:t>
            </a:r>
            <a:r>
              <a:rPr lang="en-US" b="1" i="0" dirty="0" err="1">
                <a:effectLst/>
              </a:rPr>
              <a:t>ustawowej</a:t>
            </a:r>
            <a:r>
              <a:rPr lang="en-US" b="1" i="0" dirty="0">
                <a:effectLst/>
              </a:rPr>
              <a:t>, </a:t>
            </a:r>
            <a:r>
              <a:rPr lang="en-US" b="1" i="0" dirty="0" err="1">
                <a:effectLst/>
              </a:rPr>
              <a:t>napój</a:t>
            </a:r>
            <a:r>
              <a:rPr lang="en-US" b="1" i="0" dirty="0">
                <a:effectLst/>
              </a:rPr>
              <a:t> </a:t>
            </a:r>
            <a:r>
              <a:rPr lang="en-US" b="1" i="0" dirty="0" err="1">
                <a:effectLst/>
              </a:rPr>
              <a:t>alkoholowy</a:t>
            </a:r>
            <a:r>
              <a:rPr lang="en-US" b="1" i="0" dirty="0">
                <a:effectLst/>
              </a:rPr>
              <a:t> to </a:t>
            </a:r>
            <a:r>
              <a:rPr lang="en-US" b="1" i="0" dirty="0" err="1">
                <a:effectLst/>
              </a:rPr>
              <a:t>każdy</a:t>
            </a:r>
            <a:r>
              <a:rPr lang="en-US" b="1" i="0" dirty="0">
                <a:effectLst/>
              </a:rPr>
              <a:t> </a:t>
            </a:r>
            <a:r>
              <a:rPr lang="en-US" b="1" i="0" dirty="0" err="1">
                <a:effectLst/>
              </a:rPr>
              <a:t>produkt</a:t>
            </a:r>
            <a:r>
              <a:rPr lang="en-US" b="1" i="0" dirty="0">
                <a:effectLst/>
              </a:rPr>
              <a:t> </a:t>
            </a:r>
            <a:r>
              <a:rPr lang="en-US" b="1" i="0" dirty="0" err="1">
                <a:effectLst/>
              </a:rPr>
              <a:t>przeznaczony</a:t>
            </a:r>
            <a:r>
              <a:rPr lang="en-US" b="1" i="0" dirty="0">
                <a:effectLst/>
              </a:rPr>
              <a:t> do </a:t>
            </a:r>
            <a:r>
              <a:rPr lang="en-US" b="1" i="0" dirty="0" err="1">
                <a:effectLst/>
              </a:rPr>
              <a:t>spożycia</a:t>
            </a:r>
            <a:r>
              <a:rPr lang="en-US" b="1" i="0" dirty="0">
                <a:effectLst/>
              </a:rPr>
              <a:t> </a:t>
            </a:r>
            <a:r>
              <a:rPr lang="en-US" b="1" i="0" dirty="0" err="1">
                <a:effectLst/>
              </a:rPr>
              <a:t>zawierający</a:t>
            </a:r>
            <a:r>
              <a:rPr lang="en-US" b="1" i="0" dirty="0">
                <a:effectLst/>
              </a:rPr>
              <a:t> </a:t>
            </a:r>
            <a:r>
              <a:rPr lang="en-US" b="1" i="0" dirty="0" err="1">
                <a:effectLst/>
              </a:rPr>
              <a:t>więcej</a:t>
            </a:r>
            <a:r>
              <a:rPr lang="en-US" b="1" i="0" dirty="0">
                <a:effectLst/>
              </a:rPr>
              <a:t> </a:t>
            </a:r>
            <a:r>
              <a:rPr lang="en-US" b="1" i="0" dirty="0" err="1">
                <a:effectLst/>
              </a:rPr>
              <a:t>niż</a:t>
            </a:r>
            <a:r>
              <a:rPr lang="en-US" b="1" i="0" dirty="0">
                <a:effectLst/>
              </a:rPr>
              <a:t> 0,5% </a:t>
            </a:r>
            <a:r>
              <a:rPr lang="en-US" b="1" dirty="0" err="1"/>
              <a:t>alkoholu</a:t>
            </a:r>
            <a:r>
              <a:rPr lang="en-US" b="1" dirty="0"/>
              <a:t> </a:t>
            </a:r>
            <a:r>
              <a:rPr lang="en-US" b="1" dirty="0" err="1"/>
              <a:t>etylowego</a:t>
            </a:r>
            <a:r>
              <a:rPr lang="en-US" b="1" i="0" dirty="0">
                <a:effectLst/>
              </a:rPr>
              <a:t> </a:t>
            </a:r>
            <a:r>
              <a:rPr lang="en-US" b="1" i="0" dirty="0" err="1">
                <a:effectLst/>
              </a:rPr>
              <a:t>pochodzenia</a:t>
            </a:r>
            <a:r>
              <a:rPr lang="en-US" b="1" i="0" dirty="0">
                <a:effectLst/>
              </a:rPr>
              <a:t> </a:t>
            </a:r>
            <a:r>
              <a:rPr lang="en-US" b="1" i="0" dirty="0" err="1">
                <a:effectLst/>
              </a:rPr>
              <a:t>rolniczego</a:t>
            </a:r>
            <a:r>
              <a:rPr lang="en-US" b="1" i="0" dirty="0">
                <a:effectLst/>
              </a:rPr>
              <a:t>.</a:t>
            </a:r>
            <a:endParaRPr lang="en-US" b="1" dirty="0"/>
          </a:p>
        </p:txBody>
      </p:sp>
      <p:sp>
        <p:nvSpPr>
          <p:cNvPr id="71" name="Freeform: Shape 70">
            <a:extLst>
              <a:ext uri="{FF2B5EF4-FFF2-40B4-BE49-F238E27FC236}">
                <a16:creationId xmlns="" xmlns:a16="http://schemas.microsoft.com/office/drawing/2014/main" id="{C62225A2-D3F0-45D1-9C47-B103753165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5711927" y="-1"/>
            <a:ext cx="6480073" cy="6858002"/>
          </a:xfrm>
          <a:custGeom>
            <a:avLst/>
            <a:gdLst>
              <a:gd name="connsiteX0" fmla="*/ 6130244 w 6480073"/>
              <a:gd name="connsiteY0" fmla="*/ 0 h 6858002"/>
              <a:gd name="connsiteX1" fmla="*/ 6212951 w 6480073"/>
              <a:gd name="connsiteY1" fmla="*/ 314584 h 6858002"/>
              <a:gd name="connsiteX2" fmla="*/ 5540779 w 6480073"/>
              <a:gd name="connsiteY2" fmla="*/ 6756649 h 6858002"/>
              <a:gd name="connsiteX3" fmla="*/ 5489971 w 6480073"/>
              <a:gd name="connsiteY3" fmla="*/ 6858002 h 6858002"/>
              <a:gd name="connsiteX4" fmla="*/ 0 w 6480073"/>
              <a:gd name="connsiteY4" fmla="*/ 6858002 h 6858002"/>
              <a:gd name="connsiteX5" fmla="*/ 0 w 6480073"/>
              <a:gd name="connsiteY5" fmla="*/ 0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80073" h="6858002">
                <a:moveTo>
                  <a:pt x="6130244" y="0"/>
                </a:moveTo>
                <a:lnTo>
                  <a:pt x="6212951" y="314584"/>
                </a:lnTo>
                <a:cubicBezTo>
                  <a:pt x="6745828" y="2551616"/>
                  <a:pt x="6460994" y="4808873"/>
                  <a:pt x="5540779" y="6756649"/>
                </a:cubicBezTo>
                <a:lnTo>
                  <a:pt x="5489971" y="6858002"/>
                </a:lnTo>
                <a:lnTo>
                  <a:pt x="0" y="685800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="" xmlns:a16="http://schemas.microsoft.com/office/drawing/2014/main" id="{1B9FBFA8-6AF4-4091-9C8B-DEC6D89338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5942784" y="0"/>
            <a:ext cx="6249216" cy="6858001"/>
          </a:xfrm>
          <a:custGeom>
            <a:avLst/>
            <a:gdLst>
              <a:gd name="connsiteX0" fmla="*/ 0 w 6249216"/>
              <a:gd name="connsiteY0" fmla="*/ 0 h 6858001"/>
              <a:gd name="connsiteX1" fmla="*/ 5893742 w 6249216"/>
              <a:gd name="connsiteY1" fmla="*/ 1 h 6858001"/>
              <a:gd name="connsiteX2" fmla="*/ 5993697 w 6249216"/>
              <a:gd name="connsiteY2" fmla="*/ 380651 h 6858001"/>
              <a:gd name="connsiteX3" fmla="*/ 5308924 w 6249216"/>
              <a:gd name="connsiteY3" fmla="*/ 6647018 h 6858001"/>
              <a:gd name="connsiteX4" fmla="*/ 5200672 w 6249216"/>
              <a:gd name="connsiteY4" fmla="*/ 6858001 h 6858001"/>
              <a:gd name="connsiteX5" fmla="*/ 1 w 6249216"/>
              <a:gd name="connsiteY5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49216" h="6858001">
                <a:moveTo>
                  <a:pt x="0" y="0"/>
                </a:moveTo>
                <a:lnTo>
                  <a:pt x="5893742" y="1"/>
                </a:lnTo>
                <a:lnTo>
                  <a:pt x="5993697" y="380651"/>
                </a:lnTo>
                <a:cubicBezTo>
                  <a:pt x="6511353" y="2559611"/>
                  <a:pt x="6222352" y="4758249"/>
                  <a:pt x="5308924" y="6647018"/>
                </a:cubicBezTo>
                <a:lnTo>
                  <a:pt x="5200672" y="6858001"/>
                </a:lnTo>
                <a:lnTo>
                  <a:pt x="1" y="685800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074" name="Picture 2" descr="Na zdrowie! 10 zaskakujących ciekawostek na temat alkoholu - Focus.pl">
            <a:extLst>
              <a:ext uri="{FF2B5EF4-FFF2-40B4-BE49-F238E27FC236}">
                <a16:creationId xmlns="" xmlns:a16="http://schemas.microsoft.com/office/drawing/2014/main" id="{29F9C8D3-6871-4831-833D-071E444501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08608" y="189438"/>
            <a:ext cx="5559552" cy="371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Multimedia online 4" title="ALKOHOL - CO SIĘ DZIEJE W ORGANIZMIE JAK PIJESZ">
            <a:hlinkClick r:id="" action="ppaction://media"/>
            <a:extLst>
              <a:ext uri="{FF2B5EF4-FFF2-40B4-BE49-F238E27FC236}">
                <a16:creationId xmlns="" xmlns:a16="http://schemas.microsoft.com/office/drawing/2014/main" id="{EF8BB796-D8D3-481C-BB32-E2978F52721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7346108" y="4079268"/>
            <a:ext cx="4622052" cy="2599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2375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="" xmlns:a16="http://schemas.microsoft.com/office/drawing/2014/main" id="{04480648-F865-4616-BD27-F98947516973}"/>
              </a:ext>
            </a:extLst>
          </p:cNvPr>
          <p:cNvSpPr/>
          <p:nvPr/>
        </p:nvSpPr>
        <p:spPr>
          <a:xfrm>
            <a:off x="6234330" y="803325"/>
            <a:ext cx="53145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cap="none" spc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Wszystko Jest Dla Ludzi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="" xmlns:a16="http://schemas.microsoft.com/office/drawing/2014/main" id="{CF62D2A7-8207-488C-9F46-316BA81A16C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098" name="Picture 2">
            <a:extLst>
              <a:ext uri="{FF2B5EF4-FFF2-40B4-BE49-F238E27FC236}">
                <a16:creationId xmlns="" xmlns:a16="http://schemas.microsoft.com/office/drawing/2014/main" id="{B5CF7E88-FE72-4DD3-9247-AE7E7EDCF3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95" r="4651" b="1"/>
          <a:stretch/>
        </p:blipFill>
        <p:spPr bwMode="auto">
          <a:xfrm>
            <a:off x="2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0" y="0"/>
                </a:moveTo>
                <a:lnTo>
                  <a:pt x="4400491" y="0"/>
                </a:lnTo>
                <a:lnTo>
                  <a:pt x="4484766" y="76595"/>
                </a:lnTo>
                <a:cubicBezTo>
                  <a:pt x="5076107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>
            <a:extLst>
              <a:ext uri="{FF2B5EF4-FFF2-40B4-BE49-F238E27FC236}">
                <a16:creationId xmlns="" xmlns:a16="http://schemas.microsoft.com/office/drawing/2014/main" id="{C83B9DCE-4A7C-4D91-A94D-F05A4091B322}"/>
              </a:ext>
            </a:extLst>
          </p:cNvPr>
          <p:cNvSpPr txBox="1"/>
          <p:nvPr/>
        </p:nvSpPr>
        <p:spPr>
          <a:xfrm>
            <a:off x="6234330" y="1864490"/>
            <a:ext cx="5314543" cy="33759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dirty="0"/>
              <a:t>Jest to zrozumiałe, że ludzie lubią alkohol, bądź papierosy, jednak powinno się stosować używki z umiarem. Osobiście uważam, że nawet można palić papierosy bezpiecznie paląc ich znacznie mniej niż osoby uzależnione. Jednak jak palimy papierosy to w jakimś stopniu nasze płuca na tym cierpią, podobnie jak wątroba podczas spożywania alkoholu, jednakże nie zostaną one aż tak bardzo zniszczone. Przykładowo palacz pali dziennie 2 paczki, natomiast osoba, która zapali papierosa od czasu do czasu przykładowo 1 dziennie w 40 dni wypali tyle samo papierosów co przeciętny palacz. Typowy palacz rocznie wypali 14200/14240 papierosów (zależy od roku), natomiast palacz, który pali mało wypali 355/356 papierosów rocznie. Jednak papierosy to droga rzecz, ponieważ jedna paczka, w której znajduje się 20 papierosów kosztuje około 15 zł, czyli osoba paląca 2 paczki </a:t>
            </a:r>
            <a:r>
              <a:rPr lang="en-US" sz="1600" b="1" dirty="0" err="1"/>
              <a:t>dziennie</a:t>
            </a:r>
            <a:r>
              <a:rPr lang="en-US" sz="1600" b="1" dirty="0"/>
              <a:t> </a:t>
            </a:r>
            <a:r>
              <a:rPr lang="en-US" sz="1600" b="1" dirty="0" err="1"/>
              <a:t>zapłaci</a:t>
            </a:r>
            <a:r>
              <a:rPr lang="en-US" sz="1600" b="1" dirty="0"/>
              <a:t> 10650 </a:t>
            </a:r>
            <a:r>
              <a:rPr lang="en-US" sz="1600" b="1" dirty="0" err="1"/>
              <a:t>zł</a:t>
            </a:r>
            <a:r>
              <a:rPr lang="en-US" sz="1600" b="1" dirty="0"/>
              <a:t> </a:t>
            </a:r>
            <a:r>
              <a:rPr lang="en-US" sz="1600" b="1" dirty="0" err="1"/>
              <a:t>rocznie</a:t>
            </a:r>
            <a:r>
              <a:rPr lang="en-US" sz="1600" b="1" dirty="0"/>
              <a:t> za </a:t>
            </a:r>
            <a:r>
              <a:rPr lang="en-US" sz="1600" b="1" dirty="0" err="1"/>
              <a:t>papierosy</a:t>
            </a:r>
            <a:r>
              <a:rPr lang="en-US" sz="1600" b="1" dirty="0"/>
              <a:t>, a </a:t>
            </a:r>
            <a:r>
              <a:rPr lang="en-US" sz="1600" b="1" dirty="0" err="1"/>
              <a:t>palacz</a:t>
            </a:r>
            <a:r>
              <a:rPr lang="en-US" sz="1600" b="1" dirty="0"/>
              <a:t> </a:t>
            </a:r>
            <a:r>
              <a:rPr lang="en-US" sz="1600" b="1" dirty="0" err="1"/>
              <a:t>palący</a:t>
            </a:r>
            <a:r>
              <a:rPr lang="en-US" sz="1600" b="1" dirty="0"/>
              <a:t> 1 </a:t>
            </a:r>
            <a:r>
              <a:rPr lang="en-US" sz="1600" b="1" dirty="0" err="1"/>
              <a:t>papierosa</a:t>
            </a:r>
            <a:r>
              <a:rPr lang="en-US" sz="1600" b="1" dirty="0"/>
              <a:t> </a:t>
            </a:r>
            <a:r>
              <a:rPr lang="en-US" sz="1600" b="1" dirty="0" err="1"/>
              <a:t>dziennie</a:t>
            </a:r>
            <a:r>
              <a:rPr lang="en-US" sz="1600" b="1" dirty="0"/>
              <a:t> </a:t>
            </a:r>
            <a:r>
              <a:rPr lang="en-US" sz="1600" b="1" dirty="0" err="1"/>
              <a:t>zapłaci</a:t>
            </a:r>
            <a:r>
              <a:rPr lang="en-US" sz="1600" b="1" dirty="0"/>
              <a:t> </a:t>
            </a:r>
            <a:r>
              <a:rPr lang="en-US" sz="1600" b="1" dirty="0" err="1"/>
              <a:t>około</a:t>
            </a:r>
            <a:r>
              <a:rPr lang="en-US" sz="1600" b="1" dirty="0"/>
              <a:t> 266/267 </a:t>
            </a:r>
            <a:r>
              <a:rPr lang="en-US" sz="1600" b="1" dirty="0" err="1"/>
              <a:t>zł</a:t>
            </a:r>
            <a:r>
              <a:rPr lang="en-US" sz="1600" b="1" dirty="0"/>
              <a:t> </a:t>
            </a:r>
            <a:r>
              <a:rPr lang="en-US" sz="1600" b="1" dirty="0" err="1"/>
              <a:t>rocznie</a:t>
            </a:r>
            <a:r>
              <a:rPr lang="en-US" sz="1600" b="1" dirty="0"/>
              <a:t> co </a:t>
            </a:r>
            <a:r>
              <a:rPr lang="en-US" sz="1600" b="1" dirty="0" err="1"/>
              <a:t>robi</a:t>
            </a:r>
            <a:r>
              <a:rPr lang="en-US" sz="1600" b="1" dirty="0"/>
              <a:t> </a:t>
            </a:r>
            <a:r>
              <a:rPr lang="en-US" sz="1600" b="1" dirty="0" err="1"/>
              <a:t>ogromną</a:t>
            </a:r>
            <a:r>
              <a:rPr lang="en-US" sz="1600" b="1" dirty="0"/>
              <a:t> </a:t>
            </a:r>
            <a:r>
              <a:rPr lang="en-US" sz="1600" b="1" dirty="0" err="1"/>
              <a:t>różnicę</a:t>
            </a:r>
            <a:r>
              <a:rPr lang="en-US" sz="1600" b="1" dirty="0"/>
              <a:t>. </a:t>
            </a:r>
            <a:r>
              <a:rPr lang="en-US" sz="1600" b="1" dirty="0" err="1"/>
              <a:t>Sprawa</a:t>
            </a:r>
            <a:r>
              <a:rPr lang="en-US" sz="1600" b="1" dirty="0"/>
              <a:t> </a:t>
            </a:r>
            <a:r>
              <a:rPr lang="en-US" sz="1600" b="1" dirty="0" err="1"/>
              <a:t>podobnie</a:t>
            </a:r>
            <a:r>
              <a:rPr lang="en-US" sz="1600" b="1" dirty="0"/>
              <a:t> </a:t>
            </a:r>
            <a:r>
              <a:rPr lang="en-US" sz="1600" b="1" dirty="0" err="1"/>
              <a:t>wygląda</a:t>
            </a:r>
            <a:r>
              <a:rPr lang="en-US" sz="1600" b="1" dirty="0"/>
              <a:t> w </a:t>
            </a:r>
            <a:r>
              <a:rPr lang="en-US" sz="1600" b="1" dirty="0" err="1"/>
              <a:t>przypadku</a:t>
            </a:r>
            <a:r>
              <a:rPr lang="en-US" sz="1600" b="1" dirty="0"/>
              <a:t> </a:t>
            </a:r>
            <a:r>
              <a:rPr lang="en-US" sz="1600" b="1" dirty="0" err="1"/>
              <a:t>alkholu</a:t>
            </a:r>
            <a:r>
              <a:rPr lang="en-US" sz="1600" b="1" dirty="0"/>
              <a:t>, ale </a:t>
            </a:r>
            <a:r>
              <a:rPr lang="en-US" sz="1600" b="1" dirty="0" err="1"/>
              <a:t>nie</a:t>
            </a:r>
            <a:r>
              <a:rPr lang="en-US" sz="1600" b="1" dirty="0"/>
              <a:t> ma </a:t>
            </a:r>
            <a:r>
              <a:rPr lang="en-US" sz="1600" b="1" dirty="0" err="1"/>
              <a:t>jednoznacznej</a:t>
            </a:r>
            <a:r>
              <a:rPr lang="en-US" sz="1600" b="1" dirty="0"/>
              <a:t> </a:t>
            </a:r>
            <a:r>
              <a:rPr lang="en-US" sz="1600" b="1" dirty="0" err="1"/>
              <a:t>ceny</a:t>
            </a:r>
            <a:r>
              <a:rPr lang="en-US" sz="16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465750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="" xmlns:a16="http://schemas.microsoft.com/office/drawing/2014/main" id="{1F2AC582-6C49-4870-B141-3E95F5E5AA71}"/>
              </a:ext>
            </a:extLst>
          </p:cNvPr>
          <p:cNvSpPr/>
          <p:nvPr/>
        </p:nvSpPr>
        <p:spPr>
          <a:xfrm>
            <a:off x="2736971" y="0"/>
            <a:ext cx="67180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Praca wykonana przez: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="" xmlns:a16="http://schemas.microsoft.com/office/drawing/2014/main" id="{36B35F5C-E1C5-4C14-ADE4-DD668489E9EA}"/>
              </a:ext>
            </a:extLst>
          </p:cNvPr>
          <p:cNvSpPr/>
          <p:nvPr/>
        </p:nvSpPr>
        <p:spPr>
          <a:xfrm>
            <a:off x="2124597" y="1357991"/>
            <a:ext cx="42852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pl-PL" sz="5400" b="1" cap="none" spc="0" dirty="0">
                <a:ln/>
                <a:solidFill>
                  <a:schemeClr val="accent3"/>
                </a:solidFill>
                <a:effectLst/>
              </a:rPr>
              <a:t>Piotr Kasprzak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="" xmlns:a16="http://schemas.microsoft.com/office/drawing/2014/main" id="{4D64CF0A-AB99-473D-BFE3-F07485C6A9AC}"/>
              </a:ext>
            </a:extLst>
          </p:cNvPr>
          <p:cNvSpPr/>
          <p:nvPr/>
        </p:nvSpPr>
        <p:spPr>
          <a:xfrm>
            <a:off x="2124597" y="2254317"/>
            <a:ext cx="42108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pl-PL" sz="5400" b="1" cap="none" spc="0" dirty="0">
                <a:ln/>
                <a:solidFill>
                  <a:schemeClr val="accent4"/>
                </a:solidFill>
                <a:effectLst/>
              </a:rPr>
              <a:t>Wiktoria </a:t>
            </a:r>
            <a:r>
              <a:rPr lang="pl-PL" sz="5400" b="1" cap="none" spc="0" dirty="0" err="1">
                <a:ln/>
                <a:solidFill>
                  <a:schemeClr val="accent4"/>
                </a:solidFill>
                <a:effectLst/>
              </a:rPr>
              <a:t>Pigla</a:t>
            </a:r>
            <a:endParaRPr lang="pl-PL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="" xmlns:a16="http://schemas.microsoft.com/office/drawing/2014/main" id="{6510E7C9-06BC-4099-B34C-47BA258918DD}"/>
              </a:ext>
            </a:extLst>
          </p:cNvPr>
          <p:cNvSpPr/>
          <p:nvPr/>
        </p:nvSpPr>
        <p:spPr>
          <a:xfrm>
            <a:off x="1597149" y="3290423"/>
            <a:ext cx="6705617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SP nr 1 w  Bełchatowie</a:t>
            </a:r>
          </a:p>
          <a:p>
            <a:pPr algn="ctr"/>
            <a:r>
              <a:rPr lang="pl-PL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Kl</a:t>
            </a:r>
            <a:r>
              <a:rPr lang="pl-PL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asa </a:t>
            </a:r>
            <a:r>
              <a:rPr lang="pl-PL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8c</a:t>
            </a:r>
          </a:p>
          <a:p>
            <a:pPr algn="ctr"/>
            <a:endParaRPr lang="pl-PL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 algn="ctr"/>
            <a:r>
              <a:rPr lang="pl-PL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Bełchatów 2020</a:t>
            </a:r>
            <a:endParaRPr lang="pl-PL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9798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250</Words>
  <Application>Microsoft Office PowerPoint</Application>
  <PresentationFormat>Niestandardowy</PresentationFormat>
  <Paragraphs>25</Paragraphs>
  <Slides>6</Slides>
  <Notes>0</Notes>
  <HiddenSlides>0</HiddenSlides>
  <MMClips>2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grzegorz kasprzak</dc:creator>
  <cp:lastModifiedBy>Joanna</cp:lastModifiedBy>
  <cp:revision>8</cp:revision>
  <dcterms:created xsi:type="dcterms:W3CDTF">2020-11-18T21:25:51Z</dcterms:created>
  <dcterms:modified xsi:type="dcterms:W3CDTF">2020-11-24T11:27:43Z</dcterms:modified>
</cp:coreProperties>
</file>