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bczdrowie.pl/bieganie" TargetMode="External"/><Relationship Id="rId2" Type="http://schemas.openxmlformats.org/officeDocument/2006/relationships/hyperlink" Target="https://portal.abczdrowie.pl/plywa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portal.abczdrowie.pl/jazda-na-rowerz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rtal.abczdrowie.pl/jak-wzmocnic-odpornos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ortal.abczdrowie.pl/odchudzanie-dla-kazde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ortal.abczdrowie.pl/zdrowe-jedzenie-jadlospi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ortal.abczdrowie.pl/dobor-diet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ortal.abczdrowie.pl/skad-sie-bierze-glo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ortal.abczdrowie.pl/owoce-a-diet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Bodoni MT" panose="02070603080606020203" pitchFamily="18" charset="0"/>
              </a:rPr>
              <a:t>Sen, racjonalne odżywianie i aktywność fizyczna</a:t>
            </a:r>
            <a:endParaRPr lang="pl-PL" dirty="0">
              <a:latin typeface="Bodoni MT" panose="02070603080606020203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202">
            <a:off x="666206" y="4699181"/>
            <a:ext cx="2418261" cy="16222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699">
            <a:off x="4140924" y="4306148"/>
            <a:ext cx="2416629" cy="19203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2646">
            <a:off x="8103668" y="4443698"/>
            <a:ext cx="2553788" cy="17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209" y="226631"/>
            <a:ext cx="10364451" cy="1596177"/>
          </a:xfrm>
        </p:spPr>
        <p:txBody>
          <a:bodyPr>
            <a:normAutofit/>
          </a:bodyPr>
          <a:lstStyle/>
          <a:p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Woda</a:t>
            </a:r>
            <a:endParaRPr lang="pl-PL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96209" y="1311615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Woda – uczestniczy we wszystkich procesach w naszym organizmie, umożliwia działanie enzymów trawiennych i wchłanianie składników pokarmowych w jelitach, jest niezbędnym uzupełnieniem pokarmu wszystkich znanych organizmów. Poza tym ciało ludzkie to w ponad 50 proc. właśnie woda.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282">
            <a:off x="859832" y="4135488"/>
            <a:ext cx="3643865" cy="24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149" y="161317"/>
            <a:ext cx="10364451" cy="1596177"/>
          </a:xfrm>
        </p:spPr>
        <p:txBody>
          <a:bodyPr>
            <a:normAutofit/>
          </a:bodyPr>
          <a:lstStyle/>
          <a:p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Aktywność fizyczna</a:t>
            </a:r>
            <a:endParaRPr lang="pl-PL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648635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hlinkClick r:id="rId2"/>
              </a:rPr>
              <a:t>Pływanie</a:t>
            </a:r>
            <a:r>
              <a:rPr lang="pl-PL" sz="2400" dirty="0"/>
              <a:t>, </a:t>
            </a:r>
            <a:r>
              <a:rPr lang="pl-PL" sz="2400" dirty="0">
                <a:hlinkClick r:id="rId3"/>
              </a:rPr>
              <a:t>bieganie</a:t>
            </a:r>
            <a:r>
              <a:rPr lang="pl-PL" sz="2400" dirty="0"/>
              <a:t>, </a:t>
            </a:r>
            <a:r>
              <a:rPr lang="pl-PL" sz="2400" dirty="0">
                <a:hlinkClick r:id="rId4"/>
              </a:rPr>
              <a:t>jazda na rowerze</a:t>
            </a:r>
            <a:r>
              <a:rPr lang="pl-PL" sz="2400" dirty="0"/>
              <a:t> – to tylko niektóre z możliwości, jakie daje nam sport. Aktywność fizyczna jest bardzo ważna, zarówno w życiu młodych osób, jak i starszych. Warto pamiętać, że uprawianie sportu nie tylko wpływa na ładną sylwetkę i dobrą wydolność organizmu, ale również zapobiega wielu chorobom. Dlatego w każdym wieku należy się ruszać w miarę swoich możliwości.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299">
            <a:off x="913149" y="4446379"/>
            <a:ext cx="3219883" cy="22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Co nam daje aktywność fizyczna?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45029" y="2430625"/>
            <a:ext cx="9914707" cy="305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330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Aktywność fizyczna pozwala nam: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rgbClr val="042337"/>
              </a:solidFill>
              <a:effectLst/>
              <a:latin typeface="OpenSans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poprawić lub zachować wydolność fizyczną,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utrzymać odpowiednią wagę,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zachować siłę mięśniową, która stabilizuje stawy i kręgosłup,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na 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FC434B"/>
                </a:solidFill>
                <a:effectLst/>
                <a:latin typeface="OpenSans-Regular"/>
                <a:hlinkClick r:id="rId2"/>
              </a:rPr>
              <a:t>wzrost odporności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rgbClr val="042337"/>
                </a:solidFill>
                <a:effectLst/>
                <a:latin typeface="OpenSans-Regular"/>
              </a:rPr>
              <a:t>osiągnąć lepsze samopoczucie.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4073883"/>
            <a:ext cx="3764580" cy="28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339634"/>
            <a:ext cx="10363826" cy="5451565"/>
          </a:xfrm>
        </p:spPr>
        <p:txBody>
          <a:bodyPr>
            <a:normAutofit/>
          </a:bodyPr>
          <a:lstStyle/>
          <a:p>
            <a:pPr lvl="1" algn="ctr"/>
            <a:r>
              <a:rPr lang="pl-PL" sz="2400" dirty="0"/>
              <a:t>Część osób decyduje się na podjęcie aktywności fizycznej jedynie ze względu na możliwość przyśpieszenia procesu </a:t>
            </a:r>
            <a:r>
              <a:rPr lang="pl-PL" sz="2400" dirty="0">
                <a:hlinkClick r:id="rId2"/>
              </a:rPr>
              <a:t>odchudzania.</a:t>
            </a:r>
            <a:r>
              <a:rPr lang="pl-PL" sz="2400" dirty="0"/>
              <a:t> Nie każdy jednak wie, jak ćwiczyć i ile czasu przeznaczyć na trening, by uzyskać zadowalające efekty. Jeśli naszym celem jest redukcja nagromadzonych zasobów tkanki tłuszczowej, musimy pamiętać, że organizm nie od razu zaczyna „zużywać” zmagazynowaną energię w postaci tłuszczu.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749040"/>
            <a:ext cx="8018143" cy="30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1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</a:t>
            </a:r>
            <a:endParaRPr lang="pl-PL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4400" y="2001332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/>
              <a:t>Przyjmuje się, że optymalna długość snu dorosłego człowieka to 7-9 godzin na dobę. Niedobór lun zła jakość snu obniża nasze zdolności poznawcze, pogarsza ogólne samopoczucie i nastrój, zmniejsza refleks, motywacje do działania i powoduje wiele innych nieprzyjemnych skutków.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146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Zalecane godziny snu zgodnie z różnymi etapami rozwoju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42714"/>
          </a:xfrm>
        </p:spPr>
        <p:txBody>
          <a:bodyPr>
            <a:normAutofit/>
          </a:bodyPr>
          <a:lstStyle/>
          <a:p>
            <a:r>
              <a:rPr lang="pl-PL" dirty="0" smtClean="0"/>
              <a:t>Noworodek ( 0-3 miesiące ) </a:t>
            </a:r>
            <a:r>
              <a:rPr lang="pl-PL" b="1" dirty="0" smtClean="0"/>
              <a:t>14-17h</a:t>
            </a:r>
          </a:p>
          <a:p>
            <a:r>
              <a:rPr lang="pl-PL" dirty="0" smtClean="0"/>
              <a:t>Niemowlę ( 4-11 miesięcy ) </a:t>
            </a:r>
            <a:r>
              <a:rPr lang="pl-PL" b="1" dirty="0" smtClean="0"/>
              <a:t>12-15h</a:t>
            </a:r>
          </a:p>
          <a:p>
            <a:r>
              <a:rPr lang="pl-PL" dirty="0" smtClean="0"/>
              <a:t>Dziecko ( 1-2 lata ) </a:t>
            </a:r>
            <a:r>
              <a:rPr lang="pl-PL" b="1" dirty="0" smtClean="0"/>
              <a:t>11-14h</a:t>
            </a:r>
          </a:p>
          <a:p>
            <a:r>
              <a:rPr lang="pl-PL" dirty="0" smtClean="0"/>
              <a:t>Przedszkolak (3-5 lat) </a:t>
            </a:r>
            <a:r>
              <a:rPr lang="pl-PL" b="1" dirty="0" smtClean="0"/>
              <a:t>10-13h</a:t>
            </a:r>
          </a:p>
          <a:p>
            <a:r>
              <a:rPr lang="pl-PL" dirty="0" smtClean="0"/>
              <a:t>Dziecko w wieku szkolnym ( 6-13 lat) </a:t>
            </a:r>
            <a:r>
              <a:rPr lang="pl-PL" b="1" dirty="0" smtClean="0"/>
              <a:t>9-11h</a:t>
            </a:r>
          </a:p>
          <a:p>
            <a:r>
              <a:rPr lang="pl-PL" dirty="0" smtClean="0"/>
              <a:t>Nastolatki ( 14-17 lat ) </a:t>
            </a:r>
            <a:r>
              <a:rPr lang="pl-PL" b="1" dirty="0" smtClean="0"/>
              <a:t>8-10h</a:t>
            </a:r>
          </a:p>
          <a:p>
            <a:r>
              <a:rPr lang="pl-PL" dirty="0" err="1" smtClean="0"/>
              <a:t>Dorośl</a:t>
            </a:r>
            <a:r>
              <a:rPr lang="pl-PL" dirty="0" smtClean="0"/>
              <a:t> ( 18-64 lat) </a:t>
            </a:r>
            <a:r>
              <a:rPr lang="pl-PL" b="1" dirty="0" smtClean="0"/>
              <a:t>7-9h</a:t>
            </a:r>
          </a:p>
          <a:p>
            <a:r>
              <a:rPr lang="pl-PL" dirty="0" smtClean="0"/>
              <a:t>Osoby starsze (+65 lat </a:t>
            </a:r>
            <a:r>
              <a:rPr lang="pl-PL" b="1" dirty="0" smtClean="0"/>
              <a:t>) 7-8h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533">
            <a:off x="6952114" y="1901068"/>
            <a:ext cx="4452485" cy="2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Problemy ze snem</a:t>
            </a:r>
            <a:endParaRPr lang="pl-PL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Problemy ze snem nie są już zjawiskiem przypisywanym wyłącznie osobom starszym, lecz w równej mierze dotyczą osób w średnim, a nawet ludzi całkiem młodych. Jak się okazuje, to właśnie trudności z zasypianiem są obecnie jedną z najczęstszych przyczyn kontaktu z lekarzem – średnio co trzeci Polak cierpi z powodu bezsenności przewlekłej. Kłopoty ze snem dotykają mężczyzn oraz kobiety praktycznie w każdym wieku.</a:t>
            </a:r>
          </a:p>
        </p:txBody>
      </p:sp>
    </p:spTree>
    <p:extLst>
      <p:ext uri="{BB962C8B-B14F-4D97-AF65-F5344CB8AC3E}">
        <p14:creationId xmlns:p14="http://schemas.microsoft.com/office/powerpoint/2010/main" val="34681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l-PL" dirty="0">
                <a:solidFill>
                  <a:srgbClr val="000000"/>
                </a:solidFill>
                <a:latin typeface="&amp;quot"/>
              </a:rPr>
              <a:t>Zaburzenia snu – główne przyczyny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732126" cy="4173408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pl-PL" sz="2600" dirty="0"/>
              <a:t>Przyczyn braku snu może być bardzo wiele. Wśród nich, w większości wymienia się czynniki, na które mamy bezpośrednio wpływ i samodzielnie możemy je modyfikować. Do tego typu czynników należą przede wszystkim</a:t>
            </a:r>
            <a:r>
              <a:rPr lang="pl-PL" dirty="0"/>
              <a:t>:</a:t>
            </a:r>
          </a:p>
          <a:p>
            <a:pPr fontAlgn="base"/>
            <a:r>
              <a:rPr lang="pl-PL" dirty="0"/>
              <a:t>drzemki w ciągu dnia,</a:t>
            </a:r>
          </a:p>
          <a:p>
            <a:pPr fontAlgn="base"/>
            <a:r>
              <a:rPr lang="pl-PL" dirty="0"/>
              <a:t>przyjmowanie środków pobudzających, takich jak kawa, narkotyki, alkohol,</a:t>
            </a:r>
          </a:p>
          <a:p>
            <a:pPr fontAlgn="base"/>
            <a:r>
              <a:rPr lang="pl-PL" dirty="0"/>
              <a:t>brak aktywności fizycznej w trakcie dnia,</a:t>
            </a:r>
          </a:p>
          <a:p>
            <a:pPr fontAlgn="base"/>
            <a:r>
              <a:rPr lang="pl-PL" dirty="0"/>
              <a:t>branie udziału w zajęciach ruchowych wymagających wzmożonego wysiłku tuż przed pójściem spać,</a:t>
            </a:r>
          </a:p>
          <a:p>
            <a:pPr fontAlgn="base"/>
            <a:r>
              <a:rPr lang="pl-PL" dirty="0"/>
              <a:t>zmienne godziny snu,</a:t>
            </a:r>
          </a:p>
          <a:p>
            <a:pPr fontAlgn="base"/>
            <a:r>
              <a:rPr lang="pl-PL" dirty="0"/>
              <a:t>spożywanie tłustych i ciężkostrawnych potraw przed snem,</a:t>
            </a:r>
          </a:p>
          <a:p>
            <a:pPr fontAlgn="base"/>
            <a:r>
              <a:rPr lang="pl-PL" dirty="0"/>
              <a:t>brak ciszy w sypialni i obecność urządzeń elektronicznych wzmagających trudności z zasypianiem,</a:t>
            </a:r>
          </a:p>
          <a:p>
            <a:pPr fontAlgn="base"/>
            <a:r>
              <a:rPr lang="pl-PL" dirty="0"/>
              <a:t>czytanie książek, oglądanie telewizji w łóżku.</a:t>
            </a:r>
          </a:p>
        </p:txBody>
      </p:sp>
    </p:spTree>
    <p:extLst>
      <p:ext uri="{BB962C8B-B14F-4D97-AF65-F5344CB8AC3E}">
        <p14:creationId xmlns:p14="http://schemas.microsoft.com/office/powerpoint/2010/main" val="12956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Racjonalne odżywianie</a:t>
            </a:r>
            <a:endParaRPr lang="pl-PL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400" dirty="0"/>
              <a:t>Podstawą </a:t>
            </a:r>
            <a:r>
              <a:rPr lang="pl-PL" sz="2400" dirty="0">
                <a:solidFill>
                  <a:srgbClr val="FF0000"/>
                </a:solidFill>
                <a:hlinkClick r:id="rId2"/>
              </a:rPr>
              <a:t>zdrowego żywienia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/>
              <a:t>są produkty pełnoziarniste, chude mięso, nabiał, owoce oraz warzywa. Istotna jest również ilość i częstotliwość spożywanych posiłków oraz łączenie ze sobą poszczególnych grup żywności</a:t>
            </a:r>
            <a:r>
              <a:rPr lang="pl-PL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782">
            <a:off x="4142921" y="4432300"/>
            <a:ext cx="3719286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Częstotliwość i wielkość posiłków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665579" y="1942426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Ważną </a:t>
            </a:r>
            <a:r>
              <a:rPr lang="pl-PL" sz="2400" dirty="0"/>
              <a:t>zasadą </a:t>
            </a:r>
            <a:r>
              <a:rPr lang="pl-PL" sz="2400" dirty="0">
                <a:hlinkClick r:id="rId2"/>
              </a:rPr>
              <a:t>racjonalnej diety</a:t>
            </a:r>
            <a:r>
              <a:rPr lang="pl-PL" sz="2400" dirty="0"/>
              <a:t> jest spożywanie 4-5 posiłków dziennie, w odstępach nie większych niż 3-4 godziny. W ten sposób regulujemy pracę układu pokarmowego, a tym samym zmniejszamy zapotrzebowanie organizmu na magazynowanie tłuszczu.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495">
            <a:off x="4277358" y="4401841"/>
            <a:ext cx="2926080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Uczucie głodu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8974" y="1812262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Uczucie silnego </a:t>
            </a:r>
            <a:r>
              <a:rPr lang="pl-PL" dirty="0">
                <a:hlinkClick r:id="rId2"/>
              </a:rPr>
              <a:t>głodu</a:t>
            </a:r>
            <a:r>
              <a:rPr lang="pl-PL" dirty="0"/>
              <a:t> to znak, że jesz za rzadko lub produkty żywnościowe są za bardzo przetworzone i nie zapewniają organizmowi dostatecznej ilości energii. Co więcej, głód nie jest sprzymierzeńcem odchudzania, bo często prowokuje nas do sięgania po niezdrowe i kaloryczne przekąski. Dlatego zadbaj o to, aby w ciągu dnia jeść w regularnych odstępach czasu, a do przyrządzania dań wybieraj jedynie produkty pełnowartościowe, które nie są przetworzone.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067">
            <a:off x="3556000" y="4279900"/>
            <a:ext cx="3824108" cy="21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Owoce idealne na przekąskę między 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posiłkami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5" y="1962143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hlinkClick r:id="rId2"/>
              </a:rPr>
              <a:t>Owoce</a:t>
            </a:r>
            <a:r>
              <a:rPr lang="pl-PL" dirty="0" smtClean="0"/>
              <a:t> </a:t>
            </a:r>
            <a:r>
              <a:rPr lang="pl-PL" dirty="0"/>
              <a:t>są bardzo szybko trawione przez nasz organizm, a składniki w nich zawarte w równie szybkim tempie są wykorzystywane na energię. W celu wydłużenia w czasie tego procesu warto połączyć owoc z nabiałem lub zdrowymi tłuszczami. Przykładowo, banana można posmarować masłem orzechowym (oczywiście bez zawartości cukru), a truskawki zjeść wraz z twarogiem. Dzięki takiemu połączeniu otrzymamy posiłek stanowiący źródło długotrwałej energii.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014">
            <a:off x="1452104" y="4428167"/>
            <a:ext cx="3028457" cy="20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99</TotalTime>
  <Words>590</Words>
  <Application>Microsoft Office PowerPoint</Application>
  <PresentationFormat>Niestandardowy</PresentationFormat>
  <Paragraphs>45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Kropla</vt:lpstr>
      <vt:lpstr>Sen, racjonalne odżywianie i aktywność fizyczna</vt:lpstr>
      <vt:lpstr>sen</vt:lpstr>
      <vt:lpstr>Zalecane godziny snu zgodnie z różnymi etapami rozwoju</vt:lpstr>
      <vt:lpstr>Problemy ze snem</vt:lpstr>
      <vt:lpstr>Zaburzenia snu – główne przyczyny</vt:lpstr>
      <vt:lpstr>Racjonalne odżywianie</vt:lpstr>
      <vt:lpstr>Częstotliwość i wielkość posiłków</vt:lpstr>
      <vt:lpstr>Uczucie głodu</vt:lpstr>
      <vt:lpstr>Owoce idealne na przekąskę między posiłkami</vt:lpstr>
      <vt:lpstr>Woda</vt:lpstr>
      <vt:lpstr>Aktywność fizyczna</vt:lpstr>
      <vt:lpstr>Co nam daje aktywność fizyczna?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Sen, racjonalne odżywianie i aktywność fizyczna</dc:title>
  <dc:creator>gosc</dc:creator>
  <cp:lastModifiedBy>Kowalski Ryszard</cp:lastModifiedBy>
  <cp:revision>11</cp:revision>
  <dcterms:created xsi:type="dcterms:W3CDTF">2019-05-19T20:51:33Z</dcterms:created>
  <dcterms:modified xsi:type="dcterms:W3CDTF">2020-03-25T08:13:20Z</dcterms:modified>
</cp:coreProperties>
</file>